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78" r:id="rId1"/>
  </p:sldMasterIdLst>
  <p:sldIdLst>
    <p:sldId id="258" r:id="rId2"/>
    <p:sldId id="261" r:id="rId3"/>
    <p:sldId id="263" r:id="rId4"/>
    <p:sldId id="265" r:id="rId5"/>
    <p:sldId id="266" r:id="rId6"/>
    <p:sldId id="273" r:id="rId7"/>
    <p:sldId id="274" r:id="rId8"/>
    <p:sldId id="275" r:id="rId9"/>
    <p:sldId id="276" r:id="rId10"/>
    <p:sldId id="277" r:id="rId11"/>
    <p:sldId id="278" r:id="rId12"/>
    <p:sldId id="280" r:id="rId13"/>
    <p:sldId id="281" r:id="rId14"/>
    <p:sldId id="282" r:id="rId15"/>
    <p:sldId id="283" r:id="rId16"/>
    <p:sldId id="284" r:id="rId17"/>
    <p:sldId id="285" r:id="rId18"/>
    <p:sldId id="286" r:id="rId19"/>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fld id="{A71D94D7-2D69-F34B-AB3B-498C3981DFE1}" type="slidenum">
              <a:rPr lang="en-US" smtClean="0"/>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772930-D820-1543-AC32-67B513AF50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1CBF08-7860-3841-BC34-D0477383AA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FCC168-45EC-0147-914E-F51E39A454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559BF6-AD95-6249-B6B9-A81254A121FA}"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836262-9C45-C543-A0CC-5CAC79533DA7}"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06F1658-08A7-354C-904C-4BD3BE3FC46C}"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D781175-CE1A-9C46-AF14-F13D510226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D7D8BAD-9EC9-D24D-8428-C25B943AFE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890B32-E961-B547-9C43-19312F1891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9FFDD44-39D2-3D44-909C-79D1E922A8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0B14BF6-0531-6B42-8CF6-1B3EEA9BAE77}"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ZQrUnYk_BU&amp;feature=youtu.be" TargetMode="External"/><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hyperlink" Target="https://youtu.be/RZQrUnYk_B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058690"/>
          </a:xfrm>
        </p:spPr>
        <p:txBody>
          <a:bodyPr>
            <a:noAutofit/>
          </a:bodyPr>
          <a:lstStyle/>
          <a:p>
            <a:r>
              <a:rPr lang="en-US" sz="3600" b="1" dirty="0"/>
              <a:t/>
            </a:r>
            <a:br>
              <a:rPr lang="en-US" sz="3600" b="1" dirty="0"/>
            </a:br>
            <a:r>
              <a:rPr lang="en-US" sz="3600" b="1" dirty="0" smtClean="0"/>
              <a:t/>
            </a:r>
            <a:br>
              <a:rPr lang="en-US" sz="3600" b="1" dirty="0" smtClean="0"/>
            </a:br>
            <a:r>
              <a:rPr lang="en-US" sz="3600" b="1" dirty="0" smtClean="0"/>
              <a:t> “Pathways </a:t>
            </a:r>
            <a:r>
              <a:rPr lang="en-US" sz="3600" b="1" dirty="0"/>
              <a:t>to </a:t>
            </a:r>
            <a:r>
              <a:rPr lang="en-US" sz="3600" b="1" dirty="0" err="1" smtClean="0"/>
              <a:t>Biliteracy</a:t>
            </a:r>
            <a:r>
              <a:rPr lang="en-US" sz="3600" b="1" dirty="0" smtClean="0"/>
              <a:t>” </a:t>
            </a:r>
            <a:r>
              <a:rPr lang="en-US" sz="3600" b="1" dirty="0"/>
              <a:t>Awards</a:t>
            </a:r>
          </a:p>
        </p:txBody>
      </p:sp>
      <p:sp>
        <p:nvSpPr>
          <p:cNvPr id="3" name="Subtitle 2"/>
          <p:cNvSpPr>
            <a:spLocks noGrp="1"/>
          </p:cNvSpPr>
          <p:nvPr>
            <p:ph type="subTitle" idx="1"/>
          </p:nvPr>
        </p:nvSpPr>
        <p:spPr>
          <a:xfrm>
            <a:off x="1371600" y="2483477"/>
            <a:ext cx="6400800" cy="758313"/>
          </a:xfrm>
        </p:spPr>
        <p:txBody>
          <a:bodyPr>
            <a:normAutofit/>
          </a:bodyPr>
          <a:lstStyle/>
          <a:p>
            <a:r>
              <a:rPr lang="en-US" sz="2400" dirty="0" smtClean="0"/>
              <a:t>Mrs</a:t>
            </a:r>
            <a:r>
              <a:rPr lang="en-US" sz="2400" dirty="0" smtClean="0"/>
              <a:t>. Claudia Sachs</a:t>
            </a:r>
            <a:endParaRPr lang="en-US" sz="2400"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279" y="4826809"/>
            <a:ext cx="1855918" cy="1855918"/>
          </a:xfrm>
          <a:prstGeom prst="rect">
            <a:avLst/>
          </a:prstGeom>
        </p:spPr>
      </p:pic>
      <p:pic>
        <p:nvPicPr>
          <p:cNvPr id="5" name="Picture 4"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20" y="156799"/>
            <a:ext cx="1195201" cy="1209956"/>
          </a:xfrm>
          <a:prstGeom prst="rect">
            <a:avLst/>
          </a:prstGeom>
        </p:spPr>
      </p:pic>
    </p:spTree>
    <p:extLst>
      <p:ext uri="{BB962C8B-B14F-4D97-AF65-F5344CB8AC3E}">
        <p14:creationId xmlns:p14="http://schemas.microsoft.com/office/powerpoint/2010/main" val="23224273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54" y="107575"/>
            <a:ext cx="8728105" cy="970917"/>
          </a:xfrm>
        </p:spPr>
        <p:txBody>
          <a:bodyPr>
            <a:normAutofit fontScale="90000"/>
          </a:bodyPr>
          <a:lstStyle/>
          <a:p>
            <a:r>
              <a:rPr lang="en-US" sz="3600" b="1" dirty="0"/>
              <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600" b="1" dirty="0"/>
              <a:t>Criteria and Assessment </a:t>
            </a:r>
            <a:r>
              <a:rPr lang="en-US" sz="3600" b="1" dirty="0" smtClean="0"/>
              <a:t>-</a:t>
            </a:r>
            <a:r>
              <a:rPr lang="en-US" sz="3600" b="1" baseline="30000" dirty="0" smtClean="0"/>
              <a:t>8th</a:t>
            </a:r>
            <a:r>
              <a:rPr lang="en-US" sz="3600" b="1" dirty="0" smtClean="0"/>
              <a:t> </a:t>
            </a:r>
            <a:r>
              <a:rPr lang="en-US" sz="3600" b="1" dirty="0"/>
              <a:t>Grade</a:t>
            </a:r>
            <a:r>
              <a:rPr lang="en-US" sz="3600" dirty="0"/>
              <a:t/>
            </a:r>
            <a:br>
              <a:rPr lang="en-US" sz="3600" dirty="0"/>
            </a:br>
            <a:endParaRPr lang="en-US" sz="3200" b="1" dirty="0"/>
          </a:p>
        </p:txBody>
      </p:sp>
      <p:sp>
        <p:nvSpPr>
          <p:cNvPr id="3" name="Content Placeholder 2"/>
          <p:cNvSpPr>
            <a:spLocks noGrp="1"/>
          </p:cNvSpPr>
          <p:nvPr>
            <p:ph idx="1"/>
          </p:nvPr>
        </p:nvSpPr>
        <p:spPr>
          <a:xfrm>
            <a:off x="245796" y="832928"/>
            <a:ext cx="8739459" cy="5725007"/>
          </a:xfrm>
        </p:spPr>
        <p:txBody>
          <a:bodyPr>
            <a:normAutofit/>
          </a:bodyPr>
          <a:lstStyle/>
          <a:p>
            <a:pPr marL="0" lvl="0" indent="0">
              <a:buNone/>
            </a:pPr>
            <a:r>
              <a:rPr lang="en-US" b="1" dirty="0"/>
              <a:t>“Pathways to </a:t>
            </a:r>
            <a:r>
              <a:rPr lang="en-US" b="1" dirty="0" err="1"/>
              <a:t>Biliteracy</a:t>
            </a:r>
            <a:r>
              <a:rPr lang="en-US" b="1" dirty="0"/>
              <a:t> Award”</a:t>
            </a:r>
            <a:r>
              <a:rPr lang="en-US" dirty="0"/>
              <a:t>-This award is designed to measure attainment of age-appropriate </a:t>
            </a:r>
            <a:r>
              <a:rPr lang="en-US" dirty="0" err="1"/>
              <a:t>biliteracy</a:t>
            </a:r>
            <a:r>
              <a:rPr lang="en-US" dirty="0"/>
              <a:t> for students who have been in Two-Way Bilingual Immersion Program. The criteria is</a:t>
            </a:r>
            <a:r>
              <a:rPr lang="en-US" dirty="0" smtClean="0"/>
              <a:t>:</a:t>
            </a:r>
            <a:endParaRPr lang="en-US" dirty="0"/>
          </a:p>
          <a:p>
            <a:pPr>
              <a:buFont typeface="Wingdings" charset="2"/>
              <a:buChar char="Ø"/>
            </a:pPr>
            <a:r>
              <a:rPr lang="en-US" sz="1900" dirty="0"/>
              <a:t>Overall 4 or 5 on CELDT, with no skill area below 3 for English Learners</a:t>
            </a:r>
          </a:p>
          <a:p>
            <a:pPr>
              <a:buFont typeface="Wingdings" charset="2"/>
              <a:buChar char="Ø"/>
            </a:pPr>
            <a:r>
              <a:rPr lang="en-US" sz="1900" dirty="0"/>
              <a:t>Spanish Language Arts score at “Proficient” or higher on grade level assessment</a:t>
            </a:r>
            <a:endParaRPr lang="en-US" sz="1900" b="1" dirty="0"/>
          </a:p>
          <a:p>
            <a:pPr>
              <a:buFont typeface="Wingdings" charset="2"/>
              <a:buChar char="Ø"/>
            </a:pPr>
            <a:r>
              <a:rPr lang="en-US" sz="1900" dirty="0"/>
              <a:t>English Language Arts score at “Proficient” or higher on grade level assessment</a:t>
            </a:r>
            <a:endParaRPr lang="en-US" sz="1900" b="1" dirty="0"/>
          </a:p>
          <a:p>
            <a:pPr>
              <a:buFont typeface="Wingdings" charset="2"/>
              <a:buChar char="Ø"/>
            </a:pPr>
            <a:r>
              <a:rPr lang="en-US" sz="1900" dirty="0"/>
              <a:t>Oral &amp; Listening proficiency in the target language </a:t>
            </a:r>
          </a:p>
          <a:p>
            <a:pPr>
              <a:buFont typeface="Wingdings" charset="2"/>
              <a:buChar char="Ø"/>
            </a:pPr>
            <a:r>
              <a:rPr lang="en-US" sz="1900" dirty="0"/>
              <a:t>Completion of a Reading Log- 10 books </a:t>
            </a:r>
            <a:r>
              <a:rPr lang="en-US" sz="1900" dirty="0" smtClean="0"/>
              <a:t>in English and 10 books in Spanish</a:t>
            </a:r>
            <a:endParaRPr lang="en-US" sz="1900" dirty="0"/>
          </a:p>
          <a:p>
            <a:pPr>
              <a:buFont typeface="Wingdings" charset="2"/>
              <a:buChar char="Ø"/>
            </a:pPr>
            <a:r>
              <a:rPr lang="en-US" sz="1900" dirty="0"/>
              <a:t>Documentation of active use of the Spanish language – must register 5 hours</a:t>
            </a:r>
          </a:p>
          <a:p>
            <a:pPr>
              <a:buFont typeface="Wingdings" charset="2"/>
              <a:buChar char="Ø"/>
            </a:pPr>
            <a:r>
              <a:rPr lang="en-US" sz="1900" dirty="0" smtClean="0"/>
              <a:t>8</a:t>
            </a:r>
            <a:r>
              <a:rPr lang="en-US" sz="1900" baseline="30000" dirty="0" smtClean="0"/>
              <a:t>th</a:t>
            </a:r>
            <a:r>
              <a:rPr lang="en-US" sz="1900" dirty="0" smtClean="0"/>
              <a:t> grade presentation </a:t>
            </a:r>
            <a:r>
              <a:rPr lang="en-US" sz="1900" dirty="0"/>
              <a:t>on </a:t>
            </a:r>
            <a:r>
              <a:rPr lang="en-US" sz="1900" dirty="0" smtClean="0"/>
              <a:t>8th </a:t>
            </a:r>
            <a:r>
              <a:rPr lang="en-US" sz="1900" dirty="0"/>
              <a:t>grade content in both languages</a:t>
            </a:r>
          </a:p>
          <a:p>
            <a:pPr>
              <a:buFont typeface="Wingdings" charset="2"/>
              <a:buChar char="Ø"/>
            </a:pPr>
            <a:r>
              <a:rPr lang="en-US" sz="1900" dirty="0" smtClean="0"/>
              <a:t>Argumentative essay </a:t>
            </a:r>
            <a:r>
              <a:rPr lang="en-US" sz="1900" dirty="0"/>
              <a:t>written in both languages</a:t>
            </a:r>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1788344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71136"/>
          </a:xfrm>
        </p:spPr>
        <p:txBody>
          <a:bodyPr/>
          <a:lstStyle/>
          <a:p>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Criteria and Assessment </a:t>
            </a:r>
            <a:r>
              <a:rPr lang="en-US" sz="2800" b="1" dirty="0" smtClean="0"/>
              <a:t>-</a:t>
            </a:r>
            <a:r>
              <a:rPr lang="en-US" sz="2800" b="1" baseline="30000" dirty="0" smtClean="0"/>
              <a:t>8th</a:t>
            </a:r>
            <a:r>
              <a:rPr lang="en-US" sz="2800" b="1" dirty="0" smtClean="0"/>
              <a:t> </a:t>
            </a:r>
            <a:r>
              <a:rPr lang="en-US" sz="2800" b="1" dirty="0"/>
              <a:t>Grade</a:t>
            </a:r>
            <a:r>
              <a:rPr lang="en-US" sz="2800" dirty="0"/>
              <a:t/>
            </a:r>
            <a:br>
              <a:rPr lang="en-US" sz="2800" dirty="0"/>
            </a:br>
            <a:endParaRPr lang="en-US" sz="2800" dirty="0"/>
          </a:p>
        </p:txBody>
      </p:sp>
      <p:sp>
        <p:nvSpPr>
          <p:cNvPr id="3" name="Content Placeholder 2"/>
          <p:cNvSpPr>
            <a:spLocks noGrp="1"/>
          </p:cNvSpPr>
          <p:nvPr>
            <p:ph idx="1"/>
          </p:nvPr>
        </p:nvSpPr>
        <p:spPr>
          <a:xfrm>
            <a:off x="243550" y="782778"/>
            <a:ext cx="8715613" cy="5914318"/>
          </a:xfrm>
        </p:spPr>
        <p:txBody>
          <a:bodyPr>
            <a:normAutofit/>
          </a:bodyPr>
          <a:lstStyle/>
          <a:p>
            <a:pPr marL="0" indent="0">
              <a:buNone/>
            </a:pPr>
            <a:r>
              <a:rPr lang="en-US" sz="1800" b="1" dirty="0"/>
              <a:t>Bilingual Award</a:t>
            </a:r>
            <a:r>
              <a:rPr lang="en-US" sz="1800" dirty="0"/>
              <a:t>-  The intent of this award is to encourage any student, including students in the English Mainstream Program, along the path of bilingualism, and to place value on the use of two </a:t>
            </a:r>
            <a:r>
              <a:rPr lang="en-US" sz="1800" dirty="0" smtClean="0"/>
              <a:t>languages</a:t>
            </a:r>
            <a:r>
              <a:rPr lang="en-US" sz="1800" dirty="0" smtClean="0"/>
              <a:t>. </a:t>
            </a:r>
            <a:r>
              <a:rPr lang="en-US" sz="1800" dirty="0"/>
              <a:t>The Criteria includes meeting two requirements from items 1-4 (below) and all of the last four bulleted requirements:</a:t>
            </a:r>
          </a:p>
          <a:p>
            <a:pPr>
              <a:buFont typeface="+mj-lt"/>
              <a:buAutoNum type="arabicPeriod"/>
            </a:pPr>
            <a:r>
              <a:rPr lang="en-US" sz="1800" dirty="0" smtClean="0"/>
              <a:t>Overall </a:t>
            </a:r>
            <a:r>
              <a:rPr lang="en-US" sz="1800" dirty="0"/>
              <a:t>4 or 5 on CELDT, with no skill area below 3 for English Learners</a:t>
            </a:r>
          </a:p>
          <a:p>
            <a:pPr>
              <a:buFont typeface="+mj-lt"/>
              <a:buAutoNum type="arabicPeriod"/>
            </a:pPr>
            <a:r>
              <a:rPr lang="en-US" sz="1800" dirty="0"/>
              <a:t>Spanish Language Arts score at “Proficient” or higher on grade level assessment</a:t>
            </a:r>
            <a:endParaRPr lang="en-US" sz="1800" b="1" dirty="0"/>
          </a:p>
          <a:p>
            <a:pPr>
              <a:buFont typeface="+mj-lt"/>
              <a:buAutoNum type="arabicPeriod"/>
            </a:pPr>
            <a:r>
              <a:rPr lang="en-US" sz="1800" dirty="0"/>
              <a:t>English Language Arts score at “Proficient” or higher on grade level assessment</a:t>
            </a:r>
            <a:endParaRPr lang="en-US" sz="1800" b="1" dirty="0"/>
          </a:p>
          <a:p>
            <a:pPr>
              <a:buFont typeface="+mj-lt"/>
              <a:buAutoNum type="arabicPeriod"/>
            </a:pPr>
            <a:r>
              <a:rPr lang="en-US" sz="1800" dirty="0"/>
              <a:t>Oral &amp; Listening proficiency in the target language </a:t>
            </a:r>
          </a:p>
          <a:p>
            <a:pPr>
              <a:buFont typeface="Wingdings" charset="2"/>
              <a:buChar char="Ø"/>
            </a:pPr>
            <a:r>
              <a:rPr lang="en-US" sz="1800" dirty="0"/>
              <a:t>Completion of a Reading Log- 10 </a:t>
            </a:r>
            <a:r>
              <a:rPr lang="en-US" sz="1800" dirty="0" smtClean="0"/>
              <a:t>books in English OR 10 books  in Spanish</a:t>
            </a:r>
            <a:endParaRPr lang="en-US" sz="1800" dirty="0"/>
          </a:p>
          <a:p>
            <a:pPr>
              <a:buFont typeface="Wingdings" charset="2"/>
              <a:buChar char="Ø"/>
            </a:pPr>
            <a:r>
              <a:rPr lang="en-US" sz="1800" dirty="0"/>
              <a:t>Documentation of active use of the Spanish language – must register 5 hours</a:t>
            </a:r>
          </a:p>
          <a:p>
            <a:pPr>
              <a:buFont typeface="Wingdings" charset="2"/>
              <a:buChar char="Ø"/>
            </a:pPr>
            <a:r>
              <a:rPr lang="en-US" sz="1800" dirty="0" smtClean="0"/>
              <a:t>8</a:t>
            </a:r>
            <a:r>
              <a:rPr lang="en-US" sz="1800" baseline="30000" dirty="0" smtClean="0"/>
              <a:t>th</a:t>
            </a:r>
            <a:r>
              <a:rPr lang="en-US" sz="1800" dirty="0" smtClean="0"/>
              <a:t> grade presentation </a:t>
            </a:r>
            <a:r>
              <a:rPr lang="en-US" sz="1800" dirty="0"/>
              <a:t>on 8th grade content in </a:t>
            </a:r>
            <a:r>
              <a:rPr lang="en-US" sz="1800" dirty="0" smtClean="0"/>
              <a:t>one language</a:t>
            </a:r>
            <a:endParaRPr lang="en-US" sz="1800" dirty="0"/>
          </a:p>
          <a:p>
            <a:pPr>
              <a:buFont typeface="Wingdings" charset="2"/>
              <a:buChar char="Ø"/>
            </a:pPr>
            <a:r>
              <a:rPr lang="en-US" sz="1800" dirty="0"/>
              <a:t>Argumentative essay written in </a:t>
            </a:r>
            <a:r>
              <a:rPr lang="en-US" sz="1800" dirty="0" smtClean="0"/>
              <a:t>one language</a:t>
            </a:r>
            <a:endParaRPr lang="en-US" sz="1800" dirty="0"/>
          </a:p>
        </p:txBody>
      </p:sp>
    </p:spTree>
    <p:extLst>
      <p:ext uri="{BB962C8B-B14F-4D97-AF65-F5344CB8AC3E}">
        <p14:creationId xmlns:p14="http://schemas.microsoft.com/office/powerpoint/2010/main" val="154510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93224"/>
          </a:xfrm>
        </p:spPr>
        <p:txBody>
          <a:bodyPr/>
          <a:lstStyle/>
          <a:p>
            <a:r>
              <a:rPr lang="en-US" sz="3600" b="1" dirty="0" smtClean="0"/>
              <a:t>Timeline of Events</a:t>
            </a:r>
            <a:endParaRPr lang="en-US" sz="3600" b="1" dirty="0"/>
          </a:p>
        </p:txBody>
      </p:sp>
      <p:sp>
        <p:nvSpPr>
          <p:cNvPr id="3" name="Content Placeholder 2"/>
          <p:cNvSpPr>
            <a:spLocks noGrp="1"/>
          </p:cNvSpPr>
          <p:nvPr>
            <p:ph idx="1"/>
          </p:nvPr>
        </p:nvSpPr>
        <p:spPr>
          <a:xfrm>
            <a:off x="204831" y="600800"/>
            <a:ext cx="8684836" cy="6048968"/>
          </a:xfrm>
        </p:spPr>
        <p:txBody>
          <a:bodyPr>
            <a:normAutofit/>
          </a:bodyPr>
          <a:lstStyle/>
          <a:p>
            <a:pPr marL="0" indent="0">
              <a:buNone/>
            </a:pPr>
            <a:r>
              <a:rPr lang="en-US" b="1" dirty="0" smtClean="0"/>
              <a:t>December</a:t>
            </a:r>
            <a:r>
              <a:rPr lang="en-US" dirty="0" smtClean="0"/>
              <a:t>- </a:t>
            </a:r>
            <a:endParaRPr lang="en-US" dirty="0"/>
          </a:p>
          <a:p>
            <a:pPr lvl="1">
              <a:buFont typeface="Wingdings" charset="2"/>
              <a:buChar char="Ø"/>
            </a:pPr>
            <a:r>
              <a:rPr lang="en-US" dirty="0" smtClean="0"/>
              <a:t>Parent and student presentations</a:t>
            </a:r>
            <a:endParaRPr lang="en-US" dirty="0"/>
          </a:p>
          <a:p>
            <a:pPr marL="0" indent="0">
              <a:buNone/>
            </a:pPr>
            <a:r>
              <a:rPr lang="en-US" b="1" dirty="0" smtClean="0"/>
              <a:t>January</a:t>
            </a:r>
            <a:r>
              <a:rPr lang="en-US" dirty="0" smtClean="0"/>
              <a:t>- </a:t>
            </a:r>
            <a:endParaRPr lang="en-US" dirty="0"/>
          </a:p>
          <a:p>
            <a:pPr lvl="1">
              <a:buFont typeface="Wingdings" charset="2"/>
              <a:buChar char="Ø"/>
            </a:pPr>
            <a:r>
              <a:rPr lang="en-US" dirty="0" smtClean="0"/>
              <a:t>Possibly another parent workshop</a:t>
            </a:r>
            <a:endParaRPr lang="en-US" dirty="0"/>
          </a:p>
          <a:p>
            <a:pPr marL="0" indent="0">
              <a:buNone/>
            </a:pPr>
            <a:r>
              <a:rPr lang="en-US" b="1" dirty="0" smtClean="0"/>
              <a:t>February</a:t>
            </a:r>
            <a:r>
              <a:rPr lang="en-US" dirty="0" smtClean="0"/>
              <a:t>-</a:t>
            </a:r>
            <a:endParaRPr lang="en-US" dirty="0"/>
          </a:p>
          <a:p>
            <a:pPr lvl="1">
              <a:buFont typeface="Wingdings" charset="2"/>
              <a:buChar char="Ø"/>
            </a:pPr>
            <a:r>
              <a:rPr lang="en-US" dirty="0" smtClean="0"/>
              <a:t>Workshop for students #1 – Date TBD</a:t>
            </a:r>
            <a:endParaRPr lang="en-US" dirty="0"/>
          </a:p>
          <a:p>
            <a:pPr marL="12700" indent="0">
              <a:buNone/>
            </a:pPr>
            <a:r>
              <a:rPr lang="en-US" b="1" dirty="0" smtClean="0"/>
              <a:t>April</a:t>
            </a:r>
            <a:r>
              <a:rPr lang="en-US" dirty="0" smtClean="0"/>
              <a:t>-</a:t>
            </a:r>
            <a:endParaRPr lang="en-US" dirty="0"/>
          </a:p>
          <a:p>
            <a:pPr lvl="1">
              <a:buFont typeface="Wingdings" charset="2"/>
              <a:buChar char="Ø"/>
            </a:pPr>
            <a:r>
              <a:rPr lang="en-US" dirty="0"/>
              <a:t>Workshop for students </a:t>
            </a:r>
            <a:r>
              <a:rPr lang="en-US" dirty="0" smtClean="0"/>
              <a:t>#2 </a:t>
            </a:r>
            <a:r>
              <a:rPr lang="en-US" dirty="0"/>
              <a:t>– Date TBD</a:t>
            </a:r>
          </a:p>
          <a:p>
            <a:pPr marL="12700" indent="0">
              <a:buNone/>
            </a:pPr>
            <a:r>
              <a:rPr lang="en-US" b="1" dirty="0" smtClean="0"/>
              <a:t>May</a:t>
            </a:r>
            <a:endParaRPr lang="en-US" dirty="0"/>
          </a:p>
          <a:p>
            <a:pPr lvl="1">
              <a:buFont typeface="Wingdings" charset="2"/>
              <a:buChar char="Ø"/>
            </a:pPr>
            <a:r>
              <a:rPr lang="en-US" dirty="0" smtClean="0"/>
              <a:t>All requirements due on the last week in May</a:t>
            </a:r>
            <a:endParaRPr lang="en-US" dirty="0"/>
          </a:p>
          <a:p>
            <a:pPr marL="0" indent="0">
              <a:buNone/>
            </a:pPr>
            <a:r>
              <a:rPr lang="en-US" b="1" dirty="0" smtClean="0"/>
              <a:t>June</a:t>
            </a:r>
            <a:r>
              <a:rPr lang="en-US" dirty="0" smtClean="0"/>
              <a:t>-</a:t>
            </a:r>
            <a:endParaRPr lang="en-US" dirty="0"/>
          </a:p>
          <a:p>
            <a:pPr lvl="1">
              <a:buFont typeface="Wingdings" charset="2"/>
              <a:buChar char="Ø"/>
            </a:pPr>
            <a:r>
              <a:rPr lang="en-US" dirty="0" err="1" smtClean="0"/>
              <a:t>Biliteracy</a:t>
            </a:r>
            <a:r>
              <a:rPr lang="en-US" dirty="0" smtClean="0"/>
              <a:t> &amp; Bilingual Awards recipients are </a:t>
            </a:r>
            <a:r>
              <a:rPr lang="en-US" dirty="0" smtClean="0"/>
              <a:t>announced and awarded on the last week of school</a:t>
            </a:r>
            <a:endParaRPr lang="en-US" dirty="0"/>
          </a:p>
          <a:p>
            <a:pPr marL="692150" lvl="1" indent="-342900"/>
            <a:endParaRPr lang="en-US" dirty="0"/>
          </a:p>
          <a:p>
            <a:pPr marL="12700" indent="0">
              <a:buNone/>
            </a:pPr>
            <a:endParaRPr lang="en-US" dirty="0" smtClean="0"/>
          </a:p>
          <a:p>
            <a:pPr marL="692150" lvl="1" indent="-342900"/>
            <a:endParaRPr lang="en-US" dirty="0"/>
          </a:p>
          <a:p>
            <a:pPr lvl="1"/>
            <a:endParaRPr lang="en-US" dirty="0"/>
          </a:p>
          <a:p>
            <a:pPr marL="349250" lvl="1" indent="0">
              <a:buNone/>
            </a:pPr>
            <a:endParaRPr lang="en-US" dirty="0" smtClean="0"/>
          </a:p>
          <a:p>
            <a:endParaRPr lang="en-US" dirty="0"/>
          </a:p>
        </p:txBody>
      </p:sp>
    </p:spTree>
    <p:extLst>
      <p:ext uri="{BB962C8B-B14F-4D97-AF65-F5344CB8AC3E}">
        <p14:creationId xmlns:p14="http://schemas.microsoft.com/office/powerpoint/2010/main" val="956419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84788"/>
          </a:xfrm>
        </p:spPr>
        <p:txBody>
          <a:bodyPr/>
          <a:lstStyle/>
          <a:p>
            <a:r>
              <a:rPr lang="en-US" b="1" dirty="0" smtClean="0"/>
              <a:t>Video</a:t>
            </a:r>
            <a:endParaRPr lang="en-US" b="1" dirty="0"/>
          </a:p>
        </p:txBody>
      </p:sp>
      <p:sp>
        <p:nvSpPr>
          <p:cNvPr id="3" name="Content Placeholder 2"/>
          <p:cNvSpPr>
            <a:spLocks noGrp="1"/>
          </p:cNvSpPr>
          <p:nvPr>
            <p:ph idx="1"/>
          </p:nvPr>
        </p:nvSpPr>
        <p:spPr>
          <a:xfrm>
            <a:off x="549275" y="1283528"/>
            <a:ext cx="8042276" cy="4660073"/>
          </a:xfrm>
        </p:spPr>
        <p:txBody>
          <a:bodyPr/>
          <a:lstStyle/>
          <a:p>
            <a:pPr marL="0" indent="0">
              <a:buNone/>
            </a:pPr>
            <a:r>
              <a:rPr lang="en-US" dirty="0">
                <a:hlinkClick r:id="rId2"/>
              </a:rPr>
              <a:t>https://youtu.be/</a:t>
            </a:r>
            <a:r>
              <a:rPr lang="en-US" dirty="0" smtClean="0">
                <a:hlinkClick r:id="rId2"/>
              </a:rPr>
              <a:t>RZQrUnYk_BU</a:t>
            </a:r>
          </a:p>
          <a:p>
            <a:pPr marL="0" indent="0">
              <a:buNone/>
            </a:pPr>
            <a:r>
              <a:rPr lang="en-US" dirty="0" smtClean="0">
                <a:hlinkClick r:id="rId3"/>
              </a:rPr>
              <a:t>https://www.youtube.com/watch?v=RZQrUnYk_BU&amp;feature=youtu.be</a:t>
            </a:r>
            <a:endParaRPr lang="en-US" dirty="0" smtClean="0"/>
          </a:p>
          <a:p>
            <a:endParaRPr lang="en-US" dirty="0"/>
          </a:p>
        </p:txBody>
      </p:sp>
      <p:pic>
        <p:nvPicPr>
          <p:cNvPr id="9" name="Picture 8" descr="8XriNLI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5" y="2792128"/>
            <a:ext cx="5421163" cy="4065872"/>
          </a:xfrm>
          <a:prstGeom prst="rect">
            <a:avLst/>
          </a:prstGeom>
        </p:spPr>
      </p:pic>
    </p:spTree>
    <p:extLst>
      <p:ext uri="{BB962C8B-B14F-4D97-AF65-F5344CB8AC3E}">
        <p14:creationId xmlns:p14="http://schemas.microsoft.com/office/powerpoint/2010/main" val="2673345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SlqDTR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712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4UCpG7w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8294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jpQ70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21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7299"/>
          </a:xfrm>
        </p:spPr>
        <p:txBody>
          <a:bodyPr/>
          <a:lstStyle/>
          <a:p>
            <a:r>
              <a:rPr lang="en-US" b="1" dirty="0" smtClean="0"/>
              <a:t>High School</a:t>
            </a:r>
            <a:endParaRPr lang="en-US" b="1" dirty="0"/>
          </a:p>
        </p:txBody>
      </p:sp>
      <p:sp>
        <p:nvSpPr>
          <p:cNvPr id="3" name="Content Placeholder 2"/>
          <p:cNvSpPr>
            <a:spLocks noGrp="1"/>
          </p:cNvSpPr>
          <p:nvPr>
            <p:ph idx="1"/>
          </p:nvPr>
        </p:nvSpPr>
        <p:spPr>
          <a:xfrm>
            <a:off x="549275" y="1253851"/>
            <a:ext cx="8042276" cy="4689750"/>
          </a:xfrm>
        </p:spPr>
        <p:txBody>
          <a:bodyPr>
            <a:normAutofit/>
          </a:bodyPr>
          <a:lstStyle/>
          <a:p>
            <a:r>
              <a:rPr lang="en-US" dirty="0" smtClean="0"/>
              <a:t>Ask </a:t>
            </a:r>
            <a:r>
              <a:rPr lang="en-US" dirty="0" smtClean="0"/>
              <a:t>at your child’s high school if the district has a Board approved policy for the “Seal of </a:t>
            </a:r>
            <a:r>
              <a:rPr lang="en-US" dirty="0" err="1" smtClean="0"/>
              <a:t>Biliteracy</a:t>
            </a:r>
            <a:r>
              <a:rPr lang="en-US" dirty="0" smtClean="0"/>
              <a:t>”</a:t>
            </a:r>
          </a:p>
          <a:p>
            <a:r>
              <a:rPr lang="en-US" dirty="0" smtClean="0"/>
              <a:t>If not, join their ELAC or attend SSC and advocate for it!</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921" y="5413269"/>
            <a:ext cx="1269457" cy="1269457"/>
          </a:xfrm>
          <a:prstGeom prst="rect">
            <a:avLst/>
          </a:prstGeom>
        </p:spPr>
      </p:pic>
    </p:spTree>
    <p:extLst>
      <p:ext uri="{BB962C8B-B14F-4D97-AF65-F5344CB8AC3E}">
        <p14:creationId xmlns:p14="http://schemas.microsoft.com/office/powerpoint/2010/main" val="10567356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¡Gracias </a:t>
            </a:r>
            <a:r>
              <a:rPr lang="en-US" dirty="0" err="1"/>
              <a:t>por</a:t>
            </a:r>
            <a:r>
              <a:rPr lang="en-US" dirty="0"/>
              <a:t> </a:t>
            </a:r>
            <a:r>
              <a:rPr lang="en-US" dirty="0" err="1"/>
              <a:t>su</a:t>
            </a:r>
            <a:r>
              <a:rPr lang="en-US" dirty="0"/>
              <a:t> </a:t>
            </a:r>
            <a:r>
              <a:rPr lang="en-US" dirty="0" err="1"/>
              <a:t>tiempo</a:t>
            </a:r>
            <a:r>
              <a:rPr lang="en-US" dirty="0"/>
              <a:t>! Thank </a:t>
            </a:r>
            <a:r>
              <a:rPr lang="en-US" dirty="0" smtClean="0"/>
              <a:t>you for your time!</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dirty="0" smtClean="0">
              <a:latin typeface="Cooper Black"/>
              <a:cs typeface="Cooper Black"/>
            </a:endParaRPr>
          </a:p>
          <a:p>
            <a:pPr marL="0" indent="0" algn="ctr">
              <a:buNone/>
            </a:pPr>
            <a:r>
              <a:rPr lang="en-US" sz="3600" dirty="0" smtClean="0">
                <a:latin typeface="Cooper Black"/>
                <a:cs typeface="Cooper Black"/>
              </a:rPr>
              <a:t>¡</a:t>
            </a:r>
            <a:r>
              <a:rPr lang="en-US" sz="3600" dirty="0" err="1" smtClean="0">
                <a:latin typeface="Cooper Black"/>
                <a:cs typeface="Cooper Black"/>
              </a:rPr>
              <a:t>Quien</a:t>
            </a:r>
            <a:r>
              <a:rPr lang="en-US" sz="3600" dirty="0" smtClean="0">
                <a:latin typeface="Cooper Black"/>
                <a:cs typeface="Cooper Black"/>
              </a:rPr>
              <a:t> </a:t>
            </a:r>
            <a:r>
              <a:rPr lang="en-US" sz="3600" dirty="0" err="1" smtClean="0">
                <a:latin typeface="Cooper Black"/>
                <a:cs typeface="Cooper Black"/>
              </a:rPr>
              <a:t>sabe</a:t>
            </a:r>
            <a:r>
              <a:rPr lang="en-US" sz="3600" dirty="0" smtClean="0">
                <a:latin typeface="Cooper Black"/>
                <a:cs typeface="Cooper Black"/>
              </a:rPr>
              <a:t> dos </a:t>
            </a:r>
            <a:r>
              <a:rPr lang="en-US" sz="3600" dirty="0" err="1" smtClean="0">
                <a:latin typeface="Cooper Black"/>
                <a:cs typeface="Cooper Black"/>
              </a:rPr>
              <a:t>lenguas</a:t>
            </a:r>
            <a:r>
              <a:rPr lang="en-US" sz="3600" dirty="0" smtClean="0">
                <a:latin typeface="Cooper Black"/>
                <a:cs typeface="Cooper Black"/>
              </a:rPr>
              <a:t> </a:t>
            </a:r>
          </a:p>
          <a:p>
            <a:pPr marL="0" indent="0" algn="ctr">
              <a:buNone/>
            </a:pPr>
            <a:r>
              <a:rPr lang="en-US" sz="3600" dirty="0" smtClean="0">
                <a:latin typeface="Cooper Black"/>
                <a:cs typeface="Cooper Black"/>
              </a:rPr>
              <a:t>vale </a:t>
            </a:r>
            <a:r>
              <a:rPr lang="en-US" sz="3600" dirty="0" err="1" smtClean="0">
                <a:latin typeface="Cooper Black"/>
                <a:cs typeface="Cooper Black"/>
              </a:rPr>
              <a:t>por</a:t>
            </a:r>
            <a:r>
              <a:rPr lang="en-US" sz="3600" dirty="0" smtClean="0">
                <a:latin typeface="Cooper Black"/>
                <a:cs typeface="Cooper Black"/>
              </a:rPr>
              <a:t> dos!</a:t>
            </a:r>
          </a:p>
          <a:p>
            <a:pPr marL="0" indent="0" algn="ctr">
              <a:buNone/>
            </a:pPr>
            <a:endParaRPr lang="en-US" sz="3600" dirty="0">
              <a:latin typeface="Cooper Black"/>
              <a:cs typeface="Cooper Black"/>
            </a:endParaRPr>
          </a:p>
          <a:p>
            <a:pPr marL="0" indent="0" algn="ctr">
              <a:buNone/>
            </a:pPr>
            <a:r>
              <a:rPr lang="en-US" sz="3600" dirty="0" smtClean="0">
                <a:latin typeface="Cooper Black"/>
                <a:cs typeface="Cooper Black"/>
              </a:rPr>
              <a:t>S/He who speaks two languages is worth twice as much!</a:t>
            </a:r>
            <a:endParaRPr lang="en-US" sz="3600" dirty="0">
              <a:latin typeface="Cooper Black"/>
              <a:cs typeface="Cooper Black"/>
            </a:endParaRPr>
          </a:p>
        </p:txBody>
      </p:sp>
    </p:spTree>
    <p:extLst>
      <p:ext uri="{BB962C8B-B14F-4D97-AF65-F5344CB8AC3E}">
        <p14:creationId xmlns:p14="http://schemas.microsoft.com/office/powerpoint/2010/main" val="33882523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35" y="274638"/>
            <a:ext cx="8652087" cy="492984"/>
          </a:xfrm>
        </p:spPr>
        <p:txBody>
          <a:bodyPr>
            <a:normAutofit fontScale="90000"/>
          </a:bodyPr>
          <a:lstStyle/>
          <a:p>
            <a:r>
              <a:rPr lang="en-US" b="1" dirty="0" smtClean="0"/>
              <a:t>A State Seal of Biliteracy</a:t>
            </a:r>
            <a:endParaRPr lang="en-US" b="1" dirty="0"/>
          </a:p>
        </p:txBody>
      </p:sp>
      <p:sp>
        <p:nvSpPr>
          <p:cNvPr id="3" name="Content Placeholder 2"/>
          <p:cNvSpPr>
            <a:spLocks noGrp="1"/>
          </p:cNvSpPr>
          <p:nvPr>
            <p:ph idx="1"/>
          </p:nvPr>
        </p:nvSpPr>
        <p:spPr>
          <a:xfrm>
            <a:off x="237235" y="963016"/>
            <a:ext cx="8652087" cy="5540831"/>
          </a:xfrm>
        </p:spPr>
        <p:txBody>
          <a:bodyPr>
            <a:normAutofit/>
          </a:bodyPr>
          <a:lstStyle/>
          <a:p>
            <a:pPr>
              <a:buFont typeface="Wingdings" charset="2"/>
              <a:buChar char="Ø"/>
            </a:pPr>
            <a:r>
              <a:rPr lang="en-US" dirty="0"/>
              <a:t>AB 815 was signed by the governor and enacted into California Education Code on October 8, </a:t>
            </a:r>
            <a:r>
              <a:rPr lang="en-US" dirty="0" smtClean="0"/>
              <a:t>2011.</a:t>
            </a:r>
            <a:endParaRPr lang="en-US" dirty="0"/>
          </a:p>
          <a:p>
            <a:pPr>
              <a:buFont typeface="Wingdings" charset="2"/>
              <a:buChar char="Ø"/>
            </a:pPr>
            <a:endParaRPr lang="en-US" sz="2400" dirty="0" smtClean="0"/>
          </a:p>
          <a:p>
            <a:pPr>
              <a:buFont typeface="Wingdings" charset="2"/>
              <a:buChar char="Ø"/>
            </a:pPr>
            <a:r>
              <a:rPr lang="en-US" sz="2400" dirty="0" smtClean="0"/>
              <a:t>The Seal of Biliteracy Award certifies high school </a:t>
            </a:r>
            <a:r>
              <a:rPr lang="en-US" sz="2400" dirty="0" smtClean="0"/>
              <a:t>seniors’ </a:t>
            </a:r>
            <a:r>
              <a:rPr lang="en-US" sz="2400" dirty="0" smtClean="0"/>
              <a:t>attainment of mastery of two or more languages and is honored in many of California’s districts in Orange County.</a:t>
            </a:r>
          </a:p>
          <a:p>
            <a:pPr marL="0" indent="0">
              <a:buNone/>
            </a:pPr>
            <a:endParaRPr lang="en-US" sz="2400" dirty="0" smtClean="0"/>
          </a:p>
          <a:p>
            <a:pPr>
              <a:buFont typeface="Wingdings" charset="2"/>
              <a:buChar char="Ø"/>
            </a:pPr>
            <a:r>
              <a:rPr lang="en-US" sz="2400" dirty="0" smtClean="0"/>
              <a:t>This award encourages students to attain biliteracy, honors the achievement of our students, and encourages students’ college and career readiness and preparation with 21</a:t>
            </a:r>
            <a:r>
              <a:rPr lang="en-US" sz="2400" baseline="30000" dirty="0" smtClean="0"/>
              <a:t>st</a:t>
            </a:r>
            <a:r>
              <a:rPr lang="en-US" sz="2400" dirty="0" smtClean="0"/>
              <a:t> century skills.</a:t>
            </a:r>
          </a:p>
          <a:p>
            <a:pPr>
              <a:buFont typeface="Wingdings" charset="2"/>
              <a:buChar char="Ø"/>
            </a:pPr>
            <a:endParaRPr lang="en-US" dirty="0"/>
          </a:p>
        </p:txBody>
      </p:sp>
    </p:spTree>
    <p:extLst>
      <p:ext uri="{BB962C8B-B14F-4D97-AF65-F5344CB8AC3E}">
        <p14:creationId xmlns:p14="http://schemas.microsoft.com/office/powerpoint/2010/main" val="37866832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41" y="423291"/>
            <a:ext cx="8548283" cy="651379"/>
          </a:xfrm>
        </p:spPr>
        <p:txBody>
          <a:bodyPr>
            <a:normAutofit fontScale="90000"/>
          </a:bodyPr>
          <a:lstStyle/>
          <a:p>
            <a:r>
              <a:rPr lang="en-US" sz="4000" b="1" dirty="0" smtClean="0"/>
              <a:t>A State Seal of </a:t>
            </a:r>
            <a:r>
              <a:rPr lang="en-US" sz="4000" b="1" dirty="0" err="1" smtClean="0"/>
              <a:t>Biliteracy</a:t>
            </a:r>
            <a:endParaRPr lang="en-US" sz="4000" b="1" dirty="0"/>
          </a:p>
        </p:txBody>
      </p:sp>
      <p:sp>
        <p:nvSpPr>
          <p:cNvPr id="3" name="Content Placeholder 2"/>
          <p:cNvSpPr>
            <a:spLocks noGrp="1"/>
          </p:cNvSpPr>
          <p:nvPr>
            <p:ph idx="1"/>
          </p:nvPr>
        </p:nvSpPr>
        <p:spPr>
          <a:xfrm>
            <a:off x="457200" y="1228194"/>
            <a:ext cx="8229600" cy="5303567"/>
          </a:xfrm>
        </p:spPr>
        <p:txBody>
          <a:bodyPr>
            <a:normAutofit/>
          </a:bodyPr>
          <a:lstStyle/>
          <a:p>
            <a:pPr marL="0" indent="0">
              <a:buNone/>
            </a:pPr>
            <a:r>
              <a:rPr lang="en-US" sz="2000" dirty="0" smtClean="0"/>
              <a:t>Twenty-three states now offer a “Seal of </a:t>
            </a:r>
            <a:r>
              <a:rPr lang="en-US" sz="2000" dirty="0" err="1" smtClean="0"/>
              <a:t>Biliteracy</a:t>
            </a:r>
            <a:r>
              <a:rPr lang="en-US" sz="2000" dirty="0" smtClean="0"/>
              <a:t>," and at least 10 more are working toward implementing a similar award. </a:t>
            </a:r>
          </a:p>
          <a:p>
            <a:pPr marL="0" indent="0">
              <a:buNone/>
            </a:pPr>
            <a:endParaRPr lang="en-US" sz="2800" dirty="0" smtClean="0"/>
          </a:p>
        </p:txBody>
      </p:sp>
      <p:pic>
        <p:nvPicPr>
          <p:cNvPr id="4" name="Picture 3" descr="Screen Shot 2016-12-04 at 9.3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24" y="2255983"/>
            <a:ext cx="8305800" cy="4413473"/>
          </a:xfrm>
          <a:prstGeom prst="rect">
            <a:avLst/>
          </a:prstGeom>
        </p:spPr>
      </p:pic>
    </p:spTree>
    <p:extLst>
      <p:ext uri="{BB962C8B-B14F-4D97-AF65-F5344CB8AC3E}">
        <p14:creationId xmlns:p14="http://schemas.microsoft.com/office/powerpoint/2010/main" val="618607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1764"/>
          </a:xfrm>
        </p:spPr>
        <p:txBody>
          <a:bodyPr>
            <a:normAutofit fontScale="90000"/>
          </a:bodyPr>
          <a:lstStyle/>
          <a:p>
            <a:r>
              <a:rPr lang="en-US" b="1" dirty="0" smtClean="0"/>
              <a:t>Biliteracy Pathway Awards </a:t>
            </a:r>
            <a:endParaRPr lang="en-US" b="1" dirty="0"/>
          </a:p>
        </p:txBody>
      </p:sp>
      <p:sp>
        <p:nvSpPr>
          <p:cNvPr id="3" name="Content Placeholder 2"/>
          <p:cNvSpPr>
            <a:spLocks noGrp="1"/>
          </p:cNvSpPr>
          <p:nvPr>
            <p:ph idx="1"/>
          </p:nvPr>
        </p:nvSpPr>
        <p:spPr>
          <a:xfrm>
            <a:off x="223281" y="641764"/>
            <a:ext cx="8735816" cy="6216236"/>
          </a:xfrm>
        </p:spPr>
        <p:txBody>
          <a:bodyPr>
            <a:normAutofit fontScale="25000" lnSpcReduction="20000"/>
          </a:bodyPr>
          <a:lstStyle/>
          <a:p>
            <a:pPr marL="0" indent="0">
              <a:lnSpc>
                <a:spcPct val="110000"/>
              </a:lnSpc>
              <a:buNone/>
            </a:pPr>
            <a:r>
              <a:rPr lang="en-US" sz="7400" dirty="0" smtClean="0"/>
              <a:t>Biliteracy Pathway Awards recognize the significant steps towards developing biliteracy along a student’s trajectory from preschool into high school. The purposes for instituting the Seal of Biliteracy and the Pathways to Biliteracy Awards are numerous.  Here at </a:t>
            </a:r>
            <a:r>
              <a:rPr lang="en-US" sz="7400" b="1" i="1" dirty="0" smtClean="0"/>
              <a:t>OCEAA</a:t>
            </a:r>
            <a:r>
              <a:rPr lang="en-US" sz="7400" dirty="0" smtClean="0"/>
              <a:t> we recognize students for the following purposes</a:t>
            </a:r>
            <a:r>
              <a:rPr lang="en-US" sz="7400" dirty="0" smtClean="0"/>
              <a:t>:</a:t>
            </a:r>
          </a:p>
          <a:p>
            <a:pPr marL="0" indent="0">
              <a:lnSpc>
                <a:spcPct val="110000"/>
              </a:lnSpc>
              <a:buNone/>
            </a:pPr>
            <a:endParaRPr lang="en-US" dirty="0" smtClean="0"/>
          </a:p>
          <a:p>
            <a:pPr lvl="0">
              <a:lnSpc>
                <a:spcPct val="120000"/>
              </a:lnSpc>
              <a:buFont typeface="Wingdings" charset="2"/>
              <a:buChar char="Ø"/>
            </a:pPr>
            <a:r>
              <a:rPr lang="en-US" sz="8000" dirty="0" smtClean="0"/>
              <a:t>To recognize and value bilingualism</a:t>
            </a:r>
          </a:p>
          <a:p>
            <a:pPr lvl="0">
              <a:lnSpc>
                <a:spcPct val="120000"/>
              </a:lnSpc>
              <a:buFont typeface="Wingdings" charset="2"/>
              <a:buChar char="Ø"/>
            </a:pPr>
            <a:r>
              <a:rPr lang="en-US" sz="8000" dirty="0" smtClean="0"/>
              <a:t>To recognize and value biliteracy</a:t>
            </a:r>
          </a:p>
          <a:p>
            <a:pPr lvl="0">
              <a:lnSpc>
                <a:spcPct val="120000"/>
              </a:lnSpc>
              <a:buFont typeface="Wingdings" charset="2"/>
              <a:buChar char="Ø"/>
            </a:pPr>
            <a:r>
              <a:rPr lang="en-US" sz="8000" dirty="0" smtClean="0"/>
              <a:t>To recognize and value the multi-cultural competencies our students posses</a:t>
            </a:r>
          </a:p>
          <a:p>
            <a:pPr lvl="0">
              <a:lnSpc>
                <a:spcPct val="120000"/>
              </a:lnSpc>
              <a:buFont typeface="Wingdings" charset="2"/>
              <a:buChar char="Ø"/>
            </a:pPr>
            <a:r>
              <a:rPr lang="en-US" sz="8000" dirty="0" smtClean="0"/>
              <a:t>To honor the multiple cultures and languages in our </a:t>
            </a:r>
            <a:r>
              <a:rPr lang="en-US" sz="8000" dirty="0" smtClean="0"/>
              <a:t>community</a:t>
            </a:r>
            <a:endParaRPr lang="en-US" sz="8000" dirty="0" smtClean="0"/>
          </a:p>
          <a:p>
            <a:pPr lvl="0">
              <a:lnSpc>
                <a:spcPct val="120000"/>
              </a:lnSpc>
              <a:buFont typeface="Wingdings" charset="2"/>
              <a:buChar char="Ø"/>
            </a:pPr>
            <a:r>
              <a:rPr lang="en-US" sz="8000" dirty="0" smtClean="0"/>
              <a:t>To foster high levels of self-esteem and pride in language and culture</a:t>
            </a:r>
          </a:p>
          <a:p>
            <a:pPr>
              <a:lnSpc>
                <a:spcPct val="120000"/>
              </a:lnSpc>
              <a:buFont typeface="Wingdings" charset="2"/>
              <a:buChar char="Ø"/>
            </a:pPr>
            <a:r>
              <a:rPr lang="en-US" sz="8000" dirty="0" smtClean="0"/>
              <a:t>To encourage students to study languages</a:t>
            </a:r>
          </a:p>
          <a:p>
            <a:pPr>
              <a:lnSpc>
                <a:spcPct val="120000"/>
              </a:lnSpc>
              <a:buFont typeface="Wingdings" charset="2"/>
              <a:buChar char="Ø"/>
            </a:pPr>
            <a:r>
              <a:rPr lang="en-US" sz="8000" dirty="0" smtClean="0"/>
              <a:t>To certify the development of biliteracy skills</a:t>
            </a:r>
          </a:p>
          <a:p>
            <a:pPr>
              <a:lnSpc>
                <a:spcPct val="120000"/>
              </a:lnSpc>
              <a:buFont typeface="Wingdings" charset="2"/>
              <a:buChar char="Ø"/>
            </a:pPr>
            <a:r>
              <a:rPr lang="en-US" sz="8000" dirty="0" smtClean="0"/>
              <a:t>To prepare students with 21st century skills that will benefit them in the labor market and the global society</a:t>
            </a:r>
          </a:p>
        </p:txBody>
      </p:sp>
    </p:spTree>
    <p:extLst>
      <p:ext uri="{BB962C8B-B14F-4D97-AF65-F5344CB8AC3E}">
        <p14:creationId xmlns:p14="http://schemas.microsoft.com/office/powerpoint/2010/main" val="20631466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10850"/>
            <a:ext cx="8042276" cy="1125251"/>
          </a:xfrm>
        </p:spPr>
        <p:txBody>
          <a:bodyPr>
            <a:noAutofit/>
          </a:bodyPr>
          <a:lstStyle/>
          <a:p>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a:t/>
            </a:r>
            <a:br>
              <a:rPr lang="en-US" sz="2400" b="1" dirty="0"/>
            </a:br>
            <a:r>
              <a:rPr lang="en-US" sz="2400" b="1" dirty="0" smtClean="0"/>
              <a:t>OCEAA Recognition </a:t>
            </a:r>
            <a:r>
              <a:rPr lang="en-US" sz="2400" b="1" dirty="0"/>
              <a:t>Levels </a:t>
            </a:r>
            <a:r>
              <a:rPr lang="en-US" sz="2400" b="1" dirty="0" smtClean="0"/>
              <a:t>Pathway </a:t>
            </a:r>
            <a:r>
              <a:rPr lang="en-US" sz="2400" b="1" dirty="0"/>
              <a:t>Awards</a:t>
            </a:r>
            <a:br>
              <a:rPr lang="en-US" sz="2400" b="1" dirty="0"/>
            </a:br>
            <a:endParaRPr lang="en-US" sz="2400" dirty="0"/>
          </a:p>
        </p:txBody>
      </p:sp>
      <p:sp>
        <p:nvSpPr>
          <p:cNvPr id="3" name="Content Placeholder 2"/>
          <p:cNvSpPr>
            <a:spLocks noGrp="1"/>
          </p:cNvSpPr>
          <p:nvPr>
            <p:ph idx="1"/>
          </p:nvPr>
        </p:nvSpPr>
        <p:spPr>
          <a:xfrm>
            <a:off x="355042" y="1318151"/>
            <a:ext cx="8493660" cy="5320826"/>
          </a:xfrm>
        </p:spPr>
        <p:txBody>
          <a:bodyPr>
            <a:normAutofit/>
          </a:bodyPr>
          <a:lstStyle/>
          <a:p>
            <a:pPr lvl="0">
              <a:buFont typeface="Wingdings" charset="2"/>
              <a:buChar char="Ø"/>
            </a:pPr>
            <a:r>
              <a:rPr lang="en-US" dirty="0" smtClean="0">
                <a:solidFill>
                  <a:srgbClr val="660066"/>
                </a:solidFill>
              </a:rPr>
              <a:t>G3- </a:t>
            </a:r>
            <a:r>
              <a:rPr lang="en-US" dirty="0" err="1" smtClean="0">
                <a:solidFill>
                  <a:srgbClr val="660066"/>
                </a:solidFill>
              </a:rPr>
              <a:t>Biliteracy</a:t>
            </a:r>
            <a:r>
              <a:rPr lang="en-US" dirty="0" smtClean="0">
                <a:solidFill>
                  <a:srgbClr val="660066"/>
                </a:solidFill>
              </a:rPr>
              <a:t> </a:t>
            </a:r>
            <a:r>
              <a:rPr lang="en-US" dirty="0" smtClean="0">
                <a:solidFill>
                  <a:srgbClr val="660066"/>
                </a:solidFill>
              </a:rPr>
              <a:t>Award</a:t>
            </a:r>
          </a:p>
          <a:p>
            <a:pPr lvl="0">
              <a:buFont typeface="Wingdings" charset="2"/>
              <a:buChar char="Ø"/>
            </a:pPr>
            <a:r>
              <a:rPr lang="en-US" dirty="0" smtClean="0">
                <a:solidFill>
                  <a:srgbClr val="0000FF"/>
                </a:solidFill>
              </a:rPr>
              <a:t>G3- </a:t>
            </a:r>
            <a:r>
              <a:rPr lang="en-US" dirty="0" smtClean="0">
                <a:solidFill>
                  <a:srgbClr val="0000FF"/>
                </a:solidFill>
              </a:rPr>
              <a:t>Bilingual </a:t>
            </a:r>
            <a:r>
              <a:rPr lang="en-US" dirty="0" smtClean="0">
                <a:solidFill>
                  <a:srgbClr val="0000FF"/>
                </a:solidFill>
              </a:rPr>
              <a:t>Award</a:t>
            </a:r>
          </a:p>
          <a:p>
            <a:pPr>
              <a:buFont typeface="Wingdings" charset="2"/>
              <a:buChar char="Ø"/>
            </a:pPr>
            <a:r>
              <a:rPr lang="en-US" dirty="0" smtClean="0">
                <a:solidFill>
                  <a:srgbClr val="660066"/>
                </a:solidFill>
              </a:rPr>
              <a:t>G6- </a:t>
            </a:r>
            <a:r>
              <a:rPr lang="en-US" dirty="0" smtClean="0">
                <a:solidFill>
                  <a:srgbClr val="660066"/>
                </a:solidFill>
              </a:rPr>
              <a:t>/</a:t>
            </a:r>
            <a:r>
              <a:rPr lang="en-US" dirty="0" err="1" smtClean="0">
                <a:solidFill>
                  <a:srgbClr val="660066"/>
                </a:solidFill>
              </a:rPr>
              <a:t>Biliteracy</a:t>
            </a:r>
            <a:r>
              <a:rPr lang="en-US" dirty="0" smtClean="0">
                <a:solidFill>
                  <a:srgbClr val="660066"/>
                </a:solidFill>
              </a:rPr>
              <a:t> Award (TWBI)</a:t>
            </a:r>
          </a:p>
          <a:p>
            <a:pPr lvl="0">
              <a:buFont typeface="Wingdings" charset="2"/>
              <a:buChar char="Ø"/>
            </a:pPr>
            <a:r>
              <a:rPr lang="en-US" dirty="0" smtClean="0">
                <a:solidFill>
                  <a:srgbClr val="0000FF"/>
                </a:solidFill>
              </a:rPr>
              <a:t>G6- </a:t>
            </a:r>
            <a:r>
              <a:rPr lang="en-US" dirty="0" smtClean="0">
                <a:solidFill>
                  <a:srgbClr val="0000FF"/>
                </a:solidFill>
              </a:rPr>
              <a:t>Bilingual </a:t>
            </a:r>
            <a:r>
              <a:rPr lang="en-US" dirty="0" smtClean="0">
                <a:solidFill>
                  <a:srgbClr val="0000FF"/>
                </a:solidFill>
              </a:rPr>
              <a:t>Award (EM)</a:t>
            </a:r>
          </a:p>
          <a:p>
            <a:pPr>
              <a:buFont typeface="Wingdings" charset="2"/>
              <a:buChar char="Ø"/>
            </a:pPr>
            <a:r>
              <a:rPr lang="en-US" dirty="0" smtClean="0">
                <a:solidFill>
                  <a:srgbClr val="660066"/>
                </a:solidFill>
              </a:rPr>
              <a:t>G8- </a:t>
            </a:r>
            <a:r>
              <a:rPr lang="en-US" dirty="0" err="1" smtClean="0">
                <a:solidFill>
                  <a:srgbClr val="660066"/>
                </a:solidFill>
              </a:rPr>
              <a:t>Biliteracy</a:t>
            </a:r>
            <a:r>
              <a:rPr lang="en-US" dirty="0" smtClean="0">
                <a:solidFill>
                  <a:srgbClr val="660066"/>
                </a:solidFill>
              </a:rPr>
              <a:t> </a:t>
            </a:r>
            <a:r>
              <a:rPr lang="en-US" dirty="0">
                <a:solidFill>
                  <a:srgbClr val="660066"/>
                </a:solidFill>
              </a:rPr>
              <a:t>Award (TWBI)</a:t>
            </a:r>
          </a:p>
          <a:p>
            <a:pPr lvl="0">
              <a:buFont typeface="Wingdings" charset="2"/>
              <a:buChar char="Ø"/>
            </a:pPr>
            <a:r>
              <a:rPr lang="en-US" dirty="0" smtClean="0">
                <a:solidFill>
                  <a:srgbClr val="0000FF"/>
                </a:solidFill>
              </a:rPr>
              <a:t>G8- Bilingual </a:t>
            </a:r>
            <a:r>
              <a:rPr lang="en-US" dirty="0">
                <a:solidFill>
                  <a:srgbClr val="0000FF"/>
                </a:solidFill>
              </a:rPr>
              <a:t>Award (EM)</a:t>
            </a:r>
          </a:p>
        </p:txBody>
      </p:sp>
    </p:spTree>
    <p:extLst>
      <p:ext uri="{BB962C8B-B14F-4D97-AF65-F5344CB8AC3E}">
        <p14:creationId xmlns:p14="http://schemas.microsoft.com/office/powerpoint/2010/main" val="36418706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44566"/>
            <a:ext cx="8042276" cy="682483"/>
          </a:xfrm>
        </p:spPr>
        <p:txBody>
          <a:bodyPr>
            <a:normAutofit fontScale="90000"/>
          </a:bodyPr>
          <a:lstStyle/>
          <a:p>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3200" b="1" dirty="0" smtClean="0"/>
              <a:t>Criteria </a:t>
            </a:r>
            <a:r>
              <a:rPr lang="en-US" sz="3200" b="1" dirty="0"/>
              <a:t>and </a:t>
            </a:r>
            <a:r>
              <a:rPr lang="en-US" sz="3200" b="1" dirty="0" smtClean="0"/>
              <a:t>Assessment -3</a:t>
            </a:r>
            <a:r>
              <a:rPr lang="en-US" sz="3200" b="1" baseline="30000" dirty="0" smtClean="0"/>
              <a:t>rd</a:t>
            </a:r>
            <a:r>
              <a:rPr lang="en-US" sz="3200" b="1" dirty="0" smtClean="0"/>
              <a:t> Grade</a:t>
            </a:r>
            <a:r>
              <a:rPr lang="en-US" sz="3200" dirty="0"/>
              <a:t/>
            </a:r>
            <a:br>
              <a:rPr lang="en-US" sz="3200" dirty="0"/>
            </a:br>
            <a:endParaRPr lang="en-US" sz="3200" dirty="0"/>
          </a:p>
        </p:txBody>
      </p:sp>
      <p:sp>
        <p:nvSpPr>
          <p:cNvPr id="3" name="Content Placeholder 2"/>
          <p:cNvSpPr>
            <a:spLocks noGrp="1"/>
          </p:cNvSpPr>
          <p:nvPr>
            <p:ph idx="1"/>
          </p:nvPr>
        </p:nvSpPr>
        <p:spPr>
          <a:xfrm>
            <a:off x="191176" y="928933"/>
            <a:ext cx="8725803" cy="6226053"/>
          </a:xfrm>
        </p:spPr>
        <p:txBody>
          <a:bodyPr>
            <a:normAutofit/>
          </a:bodyPr>
          <a:lstStyle/>
          <a:p>
            <a:pPr marL="0" lvl="0" indent="0">
              <a:buNone/>
            </a:pPr>
            <a:r>
              <a:rPr lang="en-US" sz="2000" b="1" dirty="0" smtClean="0"/>
              <a:t>“Pathways to </a:t>
            </a:r>
            <a:r>
              <a:rPr lang="en-US" sz="2000" b="1" dirty="0" err="1" smtClean="0"/>
              <a:t>Biliteracy</a:t>
            </a:r>
            <a:r>
              <a:rPr lang="en-US" sz="2000" b="1" dirty="0" smtClean="0"/>
              <a:t>” Award</a:t>
            </a:r>
            <a:r>
              <a:rPr lang="en-US" sz="2000" dirty="0" smtClean="0"/>
              <a:t>-</a:t>
            </a:r>
            <a:r>
              <a:rPr lang="en-US" sz="2000" dirty="0"/>
              <a:t>This award is designed to measure attainment of age-appropriate biliteracy for students who have been </a:t>
            </a:r>
            <a:r>
              <a:rPr lang="en-US" sz="2000" dirty="0" smtClean="0"/>
              <a:t>in the </a:t>
            </a:r>
            <a:r>
              <a:rPr lang="en-US" sz="2000" dirty="0"/>
              <a:t>Two-Way Bilingual Immersion Program. The criteria is</a:t>
            </a:r>
            <a:r>
              <a:rPr lang="en-US" sz="2000" dirty="0" smtClean="0"/>
              <a:t>:</a:t>
            </a:r>
          </a:p>
          <a:p>
            <a:pPr marL="0" lvl="0" indent="0">
              <a:buNone/>
            </a:pPr>
            <a:endParaRPr lang="en-US" sz="2000" dirty="0" smtClean="0"/>
          </a:p>
          <a:p>
            <a:pPr>
              <a:buFont typeface="Wingdings" charset="2"/>
              <a:buChar char="Ø"/>
            </a:pPr>
            <a:r>
              <a:rPr lang="en-US" sz="1800" dirty="0"/>
              <a:t>Overall 4 or 5 on CELDT, with no skill area below 3 for English Learners</a:t>
            </a:r>
          </a:p>
          <a:p>
            <a:pPr>
              <a:buFont typeface="Wingdings" charset="2"/>
              <a:buChar char="Ø"/>
            </a:pPr>
            <a:r>
              <a:rPr lang="en-US" sz="1800" dirty="0" smtClean="0"/>
              <a:t>Spanish Language Arts score at “Proficient” or higher on grade level assessment</a:t>
            </a:r>
            <a:endParaRPr lang="en-US" sz="1800" b="1" dirty="0"/>
          </a:p>
          <a:p>
            <a:pPr>
              <a:buFont typeface="Wingdings" charset="2"/>
              <a:buChar char="Ø"/>
            </a:pPr>
            <a:r>
              <a:rPr lang="en-US" sz="1800" dirty="0" smtClean="0"/>
              <a:t>English Language Arts score at “Approaching” or higher on grade level </a:t>
            </a:r>
            <a:r>
              <a:rPr lang="en-US" sz="1800" dirty="0" smtClean="0"/>
              <a:t>assessment(s)</a:t>
            </a:r>
            <a:endParaRPr lang="en-US" sz="1800" b="1" dirty="0"/>
          </a:p>
          <a:p>
            <a:pPr>
              <a:buFont typeface="Wingdings" charset="2"/>
              <a:buChar char="Ø"/>
            </a:pPr>
            <a:r>
              <a:rPr lang="en-US" sz="1800" dirty="0" smtClean="0"/>
              <a:t>Oral &amp; Listening proficiency in the target language </a:t>
            </a:r>
            <a:endParaRPr lang="en-US" sz="1800" dirty="0"/>
          </a:p>
          <a:p>
            <a:pPr>
              <a:buFont typeface="Wingdings" charset="2"/>
              <a:buChar char="Ø"/>
            </a:pPr>
            <a:r>
              <a:rPr lang="en-US" sz="1800" dirty="0" smtClean="0"/>
              <a:t>Completion of a Reading Log- 10 </a:t>
            </a:r>
            <a:r>
              <a:rPr lang="en-US" sz="1800" dirty="0" smtClean="0"/>
              <a:t>books in English AND 10 books in Spanish</a:t>
            </a:r>
            <a:endParaRPr lang="en-US" sz="1800" dirty="0"/>
          </a:p>
          <a:p>
            <a:pPr>
              <a:buFont typeface="Wingdings" charset="2"/>
              <a:buChar char="Ø"/>
            </a:pPr>
            <a:r>
              <a:rPr lang="en-US" sz="1800" dirty="0" smtClean="0"/>
              <a:t>Documentation of active use of the Spanish language – must register 5 events</a:t>
            </a:r>
          </a:p>
          <a:p>
            <a:pPr>
              <a:buFont typeface="Wingdings" charset="2"/>
              <a:buChar char="Ø"/>
            </a:pPr>
            <a:r>
              <a:rPr lang="en-US" sz="1800" dirty="0" smtClean="0"/>
              <a:t>Oral presentation on 3</a:t>
            </a:r>
            <a:r>
              <a:rPr lang="en-US" sz="1800" baseline="30000" dirty="0" smtClean="0"/>
              <a:t>rd</a:t>
            </a:r>
            <a:r>
              <a:rPr lang="en-US" sz="1800" dirty="0" smtClean="0"/>
              <a:t> grade content in both languages</a:t>
            </a:r>
          </a:p>
          <a:p>
            <a:pPr>
              <a:buFont typeface="Wingdings" charset="2"/>
              <a:buChar char="Ø"/>
            </a:pPr>
            <a:r>
              <a:rPr lang="en-US" sz="1800" dirty="0" smtClean="0"/>
              <a:t>Friendly letter written in both languages</a:t>
            </a:r>
            <a:endParaRPr lang="en-US" sz="1800" dirty="0"/>
          </a:p>
          <a:p>
            <a:pPr marL="349250" lvl="1" indent="0">
              <a:buNone/>
            </a:pPr>
            <a:endParaRPr lang="en-US" sz="1600" i="1" dirty="0" smtClean="0"/>
          </a:p>
          <a:p>
            <a:pPr marL="349250" lvl="1" indent="0">
              <a:buNone/>
            </a:pPr>
            <a:endParaRPr lang="en-US" sz="2400" dirty="0" smtClean="0"/>
          </a:p>
          <a:p>
            <a:endParaRPr lang="en-US" dirty="0"/>
          </a:p>
        </p:txBody>
      </p:sp>
      <p:sp>
        <p:nvSpPr>
          <p:cNvPr id="4" name="TextBox 3"/>
          <p:cNvSpPr txBox="1"/>
          <p:nvPr/>
        </p:nvSpPr>
        <p:spPr>
          <a:xfrm>
            <a:off x="4246831" y="-6144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344061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82237"/>
            <a:ext cx="8042276" cy="1253347"/>
          </a:xfrm>
        </p:spPr>
        <p:txBody>
          <a:bodyPr/>
          <a:lstStyle/>
          <a:p>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800" b="1" dirty="0"/>
              <a:t>Criteria and Assessment -3</a:t>
            </a:r>
            <a:r>
              <a:rPr lang="en-US" sz="2800" b="1" baseline="30000" dirty="0"/>
              <a:t>rd</a:t>
            </a:r>
            <a:r>
              <a:rPr lang="en-US" sz="2800" b="1" dirty="0"/>
              <a:t> Grade</a:t>
            </a:r>
            <a:r>
              <a:rPr lang="en-US" sz="2800" dirty="0"/>
              <a:t/>
            </a:r>
            <a:br>
              <a:rPr lang="en-US" sz="2800" dirty="0"/>
            </a:br>
            <a:endParaRPr lang="en-US" sz="2800" dirty="0"/>
          </a:p>
        </p:txBody>
      </p:sp>
      <p:sp>
        <p:nvSpPr>
          <p:cNvPr id="3" name="Content Placeholder 2"/>
          <p:cNvSpPr>
            <a:spLocks noGrp="1"/>
          </p:cNvSpPr>
          <p:nvPr>
            <p:ph idx="1"/>
          </p:nvPr>
        </p:nvSpPr>
        <p:spPr>
          <a:xfrm>
            <a:off x="191176" y="891019"/>
            <a:ext cx="8725803" cy="5966981"/>
          </a:xfrm>
        </p:spPr>
        <p:txBody>
          <a:bodyPr>
            <a:normAutofit/>
          </a:bodyPr>
          <a:lstStyle/>
          <a:p>
            <a:pPr marL="0" indent="0">
              <a:buNone/>
            </a:pPr>
            <a:endParaRPr lang="en-US" sz="1900" b="1" dirty="0" smtClean="0"/>
          </a:p>
          <a:p>
            <a:pPr marL="0" indent="0">
              <a:buNone/>
            </a:pPr>
            <a:r>
              <a:rPr lang="en-US" sz="1900" b="1" dirty="0" smtClean="0"/>
              <a:t>Bilingual </a:t>
            </a:r>
            <a:r>
              <a:rPr lang="en-US" sz="1900" b="1" dirty="0" smtClean="0"/>
              <a:t>Award</a:t>
            </a:r>
            <a:r>
              <a:rPr lang="en-US" sz="1900" dirty="0" smtClean="0"/>
              <a:t>-</a:t>
            </a:r>
            <a:r>
              <a:rPr lang="en-US" sz="1900" dirty="0"/>
              <a:t>This award is designed to reward engagement in pursuit of language skills in two or more languages, to affirm positive attitudes towards multilingualism, and to validate </a:t>
            </a:r>
            <a:r>
              <a:rPr lang="en-US" sz="1900" dirty="0" smtClean="0"/>
              <a:t>the use </a:t>
            </a:r>
            <a:r>
              <a:rPr lang="en-US" sz="1900" dirty="0"/>
              <a:t>of multiple languages for all students. </a:t>
            </a:r>
            <a:r>
              <a:rPr lang="en-US" sz="1900" dirty="0" smtClean="0"/>
              <a:t>The Criteria </a:t>
            </a:r>
            <a:r>
              <a:rPr lang="en-US" sz="1900" dirty="0" smtClean="0"/>
              <a:t>includes meeting </a:t>
            </a:r>
            <a:r>
              <a:rPr lang="en-US" sz="1900" dirty="0" smtClean="0"/>
              <a:t>two requirements from </a:t>
            </a:r>
            <a:r>
              <a:rPr lang="en-US" sz="1900" dirty="0" smtClean="0"/>
              <a:t>items 1</a:t>
            </a:r>
            <a:r>
              <a:rPr lang="en-US" sz="1900" dirty="0" smtClean="0"/>
              <a:t>-4 </a:t>
            </a:r>
            <a:r>
              <a:rPr lang="en-US" sz="1900" dirty="0" smtClean="0"/>
              <a:t>(below) and </a:t>
            </a:r>
            <a:r>
              <a:rPr lang="en-US" sz="1900" dirty="0" smtClean="0"/>
              <a:t>all of the last four bulleted requirements</a:t>
            </a:r>
            <a:r>
              <a:rPr lang="en-US" sz="1900" dirty="0" smtClean="0"/>
              <a:t>:</a:t>
            </a:r>
          </a:p>
          <a:p>
            <a:pPr marL="0" indent="0">
              <a:buNone/>
            </a:pPr>
            <a:endParaRPr lang="en-US" sz="1900" dirty="0"/>
          </a:p>
          <a:p>
            <a:pPr>
              <a:buFont typeface="+mj-lt"/>
              <a:buAutoNum type="arabicPeriod"/>
            </a:pPr>
            <a:r>
              <a:rPr lang="en-US" sz="1800" dirty="0"/>
              <a:t>Overall </a:t>
            </a:r>
            <a:r>
              <a:rPr lang="en-US" sz="1800" dirty="0" smtClean="0"/>
              <a:t>2-5 </a:t>
            </a:r>
            <a:r>
              <a:rPr lang="en-US" sz="1800" dirty="0"/>
              <a:t>on </a:t>
            </a:r>
            <a:r>
              <a:rPr lang="en-US" sz="1800" dirty="0" smtClean="0"/>
              <a:t>CELDT</a:t>
            </a:r>
            <a:r>
              <a:rPr lang="en-US" sz="1800" dirty="0"/>
              <a:t> </a:t>
            </a:r>
            <a:r>
              <a:rPr lang="en-US" sz="1800" dirty="0" smtClean="0"/>
              <a:t>for English Learners</a:t>
            </a:r>
            <a:endParaRPr lang="en-US" sz="1800" dirty="0"/>
          </a:p>
          <a:p>
            <a:pPr>
              <a:buFont typeface="+mj-lt"/>
              <a:buAutoNum type="arabicPeriod"/>
            </a:pPr>
            <a:r>
              <a:rPr lang="en-US" sz="1800" dirty="0"/>
              <a:t>Spanish Language Arts score at “Proficient” or higher on grade level assessment</a:t>
            </a:r>
            <a:endParaRPr lang="en-US" sz="1800" b="1" dirty="0"/>
          </a:p>
          <a:p>
            <a:pPr>
              <a:buFont typeface="+mj-lt"/>
              <a:buAutoNum type="arabicPeriod"/>
            </a:pPr>
            <a:r>
              <a:rPr lang="en-US" sz="1800" dirty="0"/>
              <a:t>English Language Arts score at “Approaching” or higher on grade level assessment</a:t>
            </a:r>
            <a:endParaRPr lang="en-US" sz="1800" b="1" dirty="0"/>
          </a:p>
          <a:p>
            <a:pPr>
              <a:buFont typeface="+mj-lt"/>
              <a:buAutoNum type="arabicPeriod"/>
            </a:pPr>
            <a:r>
              <a:rPr lang="en-US" sz="1800" dirty="0"/>
              <a:t>Oral &amp; Listening proficiency in the target language </a:t>
            </a:r>
          </a:p>
          <a:p>
            <a:pPr>
              <a:buFont typeface="Wingdings" charset="2"/>
              <a:buChar char="Ø"/>
            </a:pPr>
            <a:r>
              <a:rPr lang="en-US" sz="1800" dirty="0"/>
              <a:t>Completion of a Reading Log- </a:t>
            </a:r>
            <a:r>
              <a:rPr lang="en-US" sz="1800" dirty="0" smtClean="0"/>
              <a:t>5 books in </a:t>
            </a:r>
            <a:r>
              <a:rPr lang="en-US" sz="1800" dirty="0" smtClean="0"/>
              <a:t>Spanish and </a:t>
            </a:r>
            <a:r>
              <a:rPr lang="en-US" sz="1800" dirty="0" smtClean="0"/>
              <a:t>5 books in English</a:t>
            </a:r>
          </a:p>
          <a:p>
            <a:pPr>
              <a:buFont typeface="Wingdings" charset="2"/>
              <a:buChar char="Ø"/>
            </a:pPr>
            <a:r>
              <a:rPr lang="en-US" sz="1800" dirty="0" smtClean="0"/>
              <a:t>Documentation </a:t>
            </a:r>
            <a:r>
              <a:rPr lang="en-US" sz="1800" dirty="0"/>
              <a:t>of active use of the Spanish language – must register 5 events</a:t>
            </a:r>
          </a:p>
          <a:p>
            <a:pPr>
              <a:buFont typeface="Wingdings" charset="2"/>
              <a:buChar char="Ø"/>
            </a:pPr>
            <a:r>
              <a:rPr lang="en-US" sz="1800" dirty="0"/>
              <a:t>Oral presentation on 3</a:t>
            </a:r>
            <a:r>
              <a:rPr lang="en-US" sz="1800" baseline="30000" dirty="0"/>
              <a:t>rd</a:t>
            </a:r>
            <a:r>
              <a:rPr lang="en-US" sz="1800" dirty="0"/>
              <a:t> grade content in both languages</a:t>
            </a:r>
          </a:p>
          <a:p>
            <a:pPr>
              <a:buFont typeface="Wingdings" charset="2"/>
              <a:buChar char="Ø"/>
            </a:pPr>
            <a:r>
              <a:rPr lang="en-US" sz="1800" dirty="0"/>
              <a:t>Friendly letter written in </a:t>
            </a:r>
            <a:r>
              <a:rPr lang="en-US" sz="1800" dirty="0" smtClean="0"/>
              <a:t>one language</a:t>
            </a:r>
            <a:endParaRPr lang="en-US" sz="1800" dirty="0"/>
          </a:p>
          <a:p>
            <a:pPr>
              <a:buFont typeface="Wingdings" charset="2"/>
              <a:buChar char="Ø"/>
            </a:pPr>
            <a:endParaRPr lang="en-US" sz="1800" dirty="0" smtClean="0"/>
          </a:p>
          <a:p>
            <a:pPr>
              <a:buFont typeface="Wingdings" charset="2"/>
              <a:buChar char="Ø"/>
            </a:pPr>
            <a:endParaRPr lang="en-US" sz="2000" dirty="0"/>
          </a:p>
          <a:p>
            <a:pPr marL="349250" lvl="1" indent="0">
              <a:buNone/>
            </a:pPr>
            <a:endParaRPr lang="en-US" sz="2000" dirty="0" smtClean="0"/>
          </a:p>
          <a:p>
            <a:pPr marL="349250" lvl="1" indent="0">
              <a:buNone/>
            </a:pPr>
            <a:endParaRPr lang="en-US" sz="1600" i="1" dirty="0" smtClean="0"/>
          </a:p>
          <a:p>
            <a:pPr marL="349250" lvl="1" indent="0">
              <a:buNone/>
            </a:pPr>
            <a:endParaRPr lang="en-US" sz="2400" dirty="0" smtClean="0"/>
          </a:p>
          <a:p>
            <a:endParaRPr lang="en-US" dirty="0"/>
          </a:p>
        </p:txBody>
      </p:sp>
      <p:sp>
        <p:nvSpPr>
          <p:cNvPr id="4" name="TextBox 3"/>
          <p:cNvSpPr txBox="1"/>
          <p:nvPr/>
        </p:nvSpPr>
        <p:spPr>
          <a:xfrm>
            <a:off x="4246831" y="-614455"/>
            <a:ext cx="184666" cy="369332"/>
          </a:xfrm>
          <a:prstGeom prst="rect">
            <a:avLst/>
          </a:prstGeom>
          <a:noFill/>
        </p:spPr>
        <p:txBody>
          <a:bodyPr wrap="none" rtlCol="0">
            <a:spAutoFit/>
          </a:bodyPr>
          <a:lstStyle/>
          <a:p>
            <a:endParaRPr lang="en-US" dirty="0"/>
          </a:p>
        </p:txBody>
      </p:sp>
      <p:pic>
        <p:nvPicPr>
          <p:cNvPr id="5" name="Picture 4" descr="Seal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761" y="0"/>
            <a:ext cx="1003242" cy="668066"/>
          </a:xfrm>
          <a:prstGeom prst="rect">
            <a:avLst/>
          </a:prstGeom>
        </p:spPr>
      </p:pic>
    </p:spTree>
    <p:extLst>
      <p:ext uri="{BB962C8B-B14F-4D97-AF65-F5344CB8AC3E}">
        <p14:creationId xmlns:p14="http://schemas.microsoft.com/office/powerpoint/2010/main" val="4109908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82237"/>
            <a:ext cx="8042276" cy="1044812"/>
          </a:xfrm>
        </p:spPr>
        <p:txBody>
          <a:bodyPr/>
          <a:lstStyle/>
          <a:p>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Criteria and Assessment </a:t>
            </a:r>
            <a:r>
              <a:rPr lang="en-US" sz="3200" b="1" dirty="0" smtClean="0"/>
              <a:t>-</a:t>
            </a:r>
            <a:r>
              <a:rPr lang="en-US" sz="3200" b="1" baseline="30000" dirty="0" smtClean="0"/>
              <a:t>6th</a:t>
            </a:r>
            <a:r>
              <a:rPr lang="en-US" sz="3200" b="1" dirty="0" smtClean="0"/>
              <a:t> </a:t>
            </a:r>
            <a:r>
              <a:rPr lang="en-US" sz="3200" b="1" dirty="0"/>
              <a:t>Grade</a:t>
            </a:r>
            <a:r>
              <a:rPr lang="en-US" sz="3200" dirty="0"/>
              <a:t/>
            </a:r>
            <a:br>
              <a:rPr lang="en-US" sz="3200" dirty="0"/>
            </a:br>
            <a:endParaRPr lang="en-US" sz="3200" dirty="0"/>
          </a:p>
        </p:txBody>
      </p:sp>
      <p:sp>
        <p:nvSpPr>
          <p:cNvPr id="3" name="Content Placeholder 2"/>
          <p:cNvSpPr>
            <a:spLocks noGrp="1"/>
          </p:cNvSpPr>
          <p:nvPr>
            <p:ph idx="1"/>
          </p:nvPr>
        </p:nvSpPr>
        <p:spPr>
          <a:xfrm>
            <a:off x="191176" y="655419"/>
            <a:ext cx="8725803" cy="6202581"/>
          </a:xfrm>
        </p:spPr>
        <p:txBody>
          <a:bodyPr>
            <a:normAutofit/>
          </a:bodyPr>
          <a:lstStyle/>
          <a:p>
            <a:pPr marL="0" lvl="0" indent="0">
              <a:buNone/>
            </a:pPr>
            <a:r>
              <a:rPr lang="en-US" sz="1800" b="1" dirty="0" smtClean="0"/>
              <a:t>“Pathways to </a:t>
            </a:r>
            <a:r>
              <a:rPr lang="en-US" sz="1800" b="1" dirty="0" err="1" smtClean="0"/>
              <a:t>Biliteracy</a:t>
            </a:r>
            <a:r>
              <a:rPr lang="en-US" sz="1800" b="1" dirty="0" smtClean="0"/>
              <a:t>” Award</a:t>
            </a:r>
            <a:r>
              <a:rPr lang="en-US" sz="1800" dirty="0" smtClean="0"/>
              <a:t>-</a:t>
            </a:r>
            <a:r>
              <a:rPr lang="en-US" sz="1800" dirty="0"/>
              <a:t>This award is designed to measure attainment of age-appropriate </a:t>
            </a:r>
            <a:r>
              <a:rPr lang="en-US" sz="1800" dirty="0" err="1"/>
              <a:t>biliteracy</a:t>
            </a:r>
            <a:r>
              <a:rPr lang="en-US" sz="1800" dirty="0"/>
              <a:t> for students who have been in Two-Way Bilingual Immersion Program. The criteria is</a:t>
            </a:r>
            <a:r>
              <a:rPr lang="en-US" sz="1800" dirty="0" smtClean="0"/>
              <a:t>:</a:t>
            </a:r>
          </a:p>
          <a:p>
            <a:pPr marL="0" lvl="0" indent="0">
              <a:buNone/>
            </a:pPr>
            <a:endParaRPr lang="en-US" sz="1800" dirty="0"/>
          </a:p>
          <a:p>
            <a:pPr>
              <a:buFont typeface="Wingdings" charset="2"/>
              <a:buChar char="Ø"/>
            </a:pPr>
            <a:r>
              <a:rPr lang="en-US" sz="1800" dirty="0"/>
              <a:t>Overall 4 or 5 on CELDT, with no skill area below 3 for English Learners</a:t>
            </a:r>
          </a:p>
          <a:p>
            <a:pPr>
              <a:buFont typeface="Wingdings" charset="2"/>
              <a:buChar char="Ø"/>
            </a:pPr>
            <a:r>
              <a:rPr lang="en-US" sz="1800" dirty="0"/>
              <a:t>Spanish Language Arts score at “Proficient” or higher on grade level assessment</a:t>
            </a:r>
            <a:endParaRPr lang="en-US" sz="1800" b="1" dirty="0"/>
          </a:p>
          <a:p>
            <a:pPr>
              <a:buFont typeface="Wingdings" charset="2"/>
              <a:buChar char="Ø"/>
            </a:pPr>
            <a:r>
              <a:rPr lang="en-US" sz="1800" dirty="0"/>
              <a:t>English Language Arts score at </a:t>
            </a:r>
            <a:r>
              <a:rPr lang="en-US" sz="1800" dirty="0" smtClean="0"/>
              <a:t>“Proficient” or </a:t>
            </a:r>
            <a:r>
              <a:rPr lang="en-US" sz="1800" dirty="0"/>
              <a:t>higher on grade level assessment</a:t>
            </a:r>
            <a:endParaRPr lang="en-US" sz="1800" b="1" dirty="0"/>
          </a:p>
          <a:p>
            <a:pPr>
              <a:buFont typeface="Wingdings" charset="2"/>
              <a:buChar char="Ø"/>
            </a:pPr>
            <a:r>
              <a:rPr lang="en-US" sz="1800" dirty="0"/>
              <a:t>Oral &amp; Listening proficiency in the target language </a:t>
            </a:r>
          </a:p>
          <a:p>
            <a:pPr>
              <a:buFont typeface="Wingdings" charset="2"/>
              <a:buChar char="Ø"/>
            </a:pPr>
            <a:r>
              <a:rPr lang="en-US" sz="1800" dirty="0"/>
              <a:t>Completion of a Reading Log- 10 books for </a:t>
            </a:r>
            <a:r>
              <a:rPr lang="en-US" sz="1800" dirty="0" smtClean="0"/>
              <a:t>in English and 10 books in Spanish</a:t>
            </a:r>
            <a:endParaRPr lang="en-US" sz="1800" dirty="0"/>
          </a:p>
          <a:p>
            <a:pPr>
              <a:buFont typeface="Wingdings" charset="2"/>
              <a:buChar char="Ø"/>
            </a:pPr>
            <a:r>
              <a:rPr lang="en-US" sz="1800" dirty="0"/>
              <a:t>Documentation of active use of the Spanish language – must register 5 </a:t>
            </a:r>
            <a:r>
              <a:rPr lang="en-US" sz="1800" dirty="0" smtClean="0"/>
              <a:t>hours</a:t>
            </a:r>
            <a:endParaRPr lang="en-US" sz="1800" dirty="0"/>
          </a:p>
          <a:p>
            <a:pPr>
              <a:buFont typeface="Wingdings" charset="2"/>
              <a:buChar char="Ø"/>
            </a:pPr>
            <a:r>
              <a:rPr lang="en-US" sz="1800" dirty="0"/>
              <a:t>Oral presentation on </a:t>
            </a:r>
            <a:r>
              <a:rPr lang="en-US" sz="1800" dirty="0" smtClean="0"/>
              <a:t>6th </a:t>
            </a:r>
            <a:r>
              <a:rPr lang="en-US" sz="1800" dirty="0"/>
              <a:t>grade content in both languages</a:t>
            </a:r>
          </a:p>
          <a:p>
            <a:pPr>
              <a:buFont typeface="Wingdings" charset="2"/>
              <a:buChar char="Ø"/>
            </a:pPr>
            <a:r>
              <a:rPr lang="en-US" sz="1800" dirty="0" smtClean="0"/>
              <a:t>Response to literature essay written </a:t>
            </a:r>
            <a:r>
              <a:rPr lang="en-US" sz="1800" dirty="0"/>
              <a:t>in both languages</a:t>
            </a:r>
          </a:p>
          <a:p>
            <a:pPr>
              <a:buFont typeface="Wingdings" charset="2"/>
              <a:buChar char="Ø"/>
            </a:pPr>
            <a:endParaRPr lang="en-US" sz="1800" dirty="0" smtClean="0"/>
          </a:p>
          <a:p>
            <a:pPr>
              <a:buFont typeface="Wingdings" charset="2"/>
              <a:buChar char="Ø"/>
            </a:pPr>
            <a:endParaRPr lang="en-US" sz="2000" dirty="0"/>
          </a:p>
          <a:p>
            <a:pPr marL="349250" lvl="1" indent="0">
              <a:buNone/>
            </a:pPr>
            <a:endParaRPr lang="en-US" sz="2000" dirty="0" smtClean="0"/>
          </a:p>
          <a:p>
            <a:pPr marL="349250" lvl="1" indent="0">
              <a:buNone/>
            </a:pPr>
            <a:endParaRPr lang="en-US" sz="1600" i="1" dirty="0" smtClean="0"/>
          </a:p>
          <a:p>
            <a:pPr marL="349250" lvl="1" indent="0">
              <a:buNone/>
            </a:pPr>
            <a:endParaRPr lang="en-US" sz="2400" dirty="0" smtClean="0"/>
          </a:p>
          <a:p>
            <a:endParaRPr lang="en-US" dirty="0"/>
          </a:p>
        </p:txBody>
      </p:sp>
      <p:sp>
        <p:nvSpPr>
          <p:cNvPr id="4" name="TextBox 3"/>
          <p:cNvSpPr txBox="1"/>
          <p:nvPr/>
        </p:nvSpPr>
        <p:spPr>
          <a:xfrm>
            <a:off x="4246831" y="-6144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579446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54" y="504456"/>
            <a:ext cx="8728105" cy="841551"/>
          </a:xfrm>
        </p:spPr>
        <p:txBody>
          <a:bodyPr/>
          <a:lstStyle/>
          <a:p>
            <a:r>
              <a:rPr lang="en-US" sz="3600" b="1" dirty="0"/>
              <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600" b="1" dirty="0"/>
              <a:t>Criteria and Assessment -</a:t>
            </a:r>
            <a:r>
              <a:rPr lang="en-US" sz="3600" b="1" baseline="30000" dirty="0"/>
              <a:t>6th</a:t>
            </a:r>
            <a:r>
              <a:rPr lang="en-US" sz="3600" b="1" dirty="0"/>
              <a:t> Grade</a:t>
            </a:r>
            <a:r>
              <a:rPr lang="en-US" sz="3600" dirty="0"/>
              <a:t/>
            </a:r>
            <a:br>
              <a:rPr lang="en-US" sz="3600" dirty="0"/>
            </a:br>
            <a:endParaRPr lang="en-US" sz="3200" b="1" dirty="0"/>
          </a:p>
        </p:txBody>
      </p:sp>
      <p:sp>
        <p:nvSpPr>
          <p:cNvPr id="3" name="Content Placeholder 2"/>
          <p:cNvSpPr>
            <a:spLocks noGrp="1"/>
          </p:cNvSpPr>
          <p:nvPr>
            <p:ph idx="1"/>
          </p:nvPr>
        </p:nvSpPr>
        <p:spPr>
          <a:xfrm>
            <a:off x="245796" y="832928"/>
            <a:ext cx="8739459" cy="6025072"/>
          </a:xfrm>
        </p:spPr>
        <p:txBody>
          <a:bodyPr>
            <a:normAutofit fontScale="25000" lnSpcReduction="20000"/>
          </a:bodyPr>
          <a:lstStyle/>
          <a:p>
            <a:pPr marL="0" indent="0">
              <a:lnSpc>
                <a:spcPct val="110000"/>
              </a:lnSpc>
              <a:buNone/>
            </a:pPr>
            <a:r>
              <a:rPr lang="en-US" sz="8000" b="1" dirty="0" smtClean="0"/>
              <a:t>Bilingual Award</a:t>
            </a:r>
            <a:r>
              <a:rPr lang="en-US" sz="8000" dirty="0" smtClean="0"/>
              <a:t>-  The </a:t>
            </a:r>
            <a:r>
              <a:rPr lang="en-US" sz="8000" dirty="0"/>
              <a:t>intent of this award is to encourage any student, including students in the English Mainstream Program, along the path of bilingualism, and to place value on the use of two </a:t>
            </a:r>
            <a:r>
              <a:rPr lang="en-US" sz="8000" dirty="0" smtClean="0"/>
              <a:t>languages</a:t>
            </a:r>
            <a:r>
              <a:rPr lang="en-US" sz="8000" dirty="0"/>
              <a:t>.</a:t>
            </a:r>
            <a:r>
              <a:rPr lang="en-US" sz="8000" dirty="0" smtClean="0"/>
              <a:t> </a:t>
            </a:r>
            <a:r>
              <a:rPr lang="en-US" sz="8000" dirty="0"/>
              <a:t>The Criteria includes meeting two requirements from items 1-4 (below) and all of the last four bulleted requirements:</a:t>
            </a:r>
          </a:p>
          <a:p>
            <a:pPr marL="0" indent="0">
              <a:buNone/>
            </a:pPr>
            <a:endParaRPr lang="en-US" sz="3600" dirty="0"/>
          </a:p>
          <a:p>
            <a:pPr marL="0" indent="0">
              <a:lnSpc>
                <a:spcPct val="120000"/>
              </a:lnSpc>
              <a:buNone/>
            </a:pPr>
            <a:r>
              <a:rPr lang="en-US" sz="7200" dirty="0" smtClean="0"/>
              <a:t>1.   Overall </a:t>
            </a:r>
            <a:r>
              <a:rPr lang="en-US" sz="7200" dirty="0"/>
              <a:t>4 or 5 on CELDT, with no skill area below 3 for English </a:t>
            </a:r>
            <a:r>
              <a:rPr lang="en-US" sz="7200" dirty="0" smtClean="0"/>
              <a:t>Learners</a:t>
            </a:r>
            <a:endParaRPr lang="en-US" sz="7200" dirty="0"/>
          </a:p>
          <a:p>
            <a:pPr marL="0" indent="0">
              <a:lnSpc>
                <a:spcPct val="120000"/>
              </a:lnSpc>
              <a:buNone/>
            </a:pPr>
            <a:r>
              <a:rPr lang="en-US" sz="7200" dirty="0" smtClean="0"/>
              <a:t>2.   Spanish </a:t>
            </a:r>
            <a:r>
              <a:rPr lang="en-US" sz="7200" dirty="0"/>
              <a:t>Language Arts score at “Proficient” or higher on grade level </a:t>
            </a:r>
            <a:endParaRPr lang="en-US" sz="7200" dirty="0" smtClean="0"/>
          </a:p>
          <a:p>
            <a:pPr marL="0" indent="0">
              <a:lnSpc>
                <a:spcPct val="120000"/>
              </a:lnSpc>
              <a:buNone/>
            </a:pPr>
            <a:r>
              <a:rPr lang="en-US" sz="7200" dirty="0" smtClean="0"/>
              <a:t>      assessment</a:t>
            </a:r>
            <a:endParaRPr lang="en-US" sz="7200" dirty="0"/>
          </a:p>
          <a:p>
            <a:pPr marL="0" indent="0">
              <a:lnSpc>
                <a:spcPct val="120000"/>
              </a:lnSpc>
              <a:buNone/>
            </a:pPr>
            <a:r>
              <a:rPr lang="en-US" sz="7200" dirty="0" smtClean="0"/>
              <a:t>3.   English </a:t>
            </a:r>
            <a:r>
              <a:rPr lang="en-US" sz="7200" dirty="0"/>
              <a:t>Language Arts score at “Proficient” or higher on grade level </a:t>
            </a:r>
            <a:endParaRPr lang="en-US" sz="7200" dirty="0" smtClean="0"/>
          </a:p>
          <a:p>
            <a:pPr marL="0" indent="0">
              <a:lnSpc>
                <a:spcPct val="120000"/>
              </a:lnSpc>
              <a:buNone/>
            </a:pPr>
            <a:r>
              <a:rPr lang="en-US" sz="7200" dirty="0" smtClean="0"/>
              <a:t>      assessment</a:t>
            </a:r>
            <a:endParaRPr lang="en-US" sz="7200" dirty="0"/>
          </a:p>
          <a:p>
            <a:pPr marL="0" indent="0">
              <a:lnSpc>
                <a:spcPct val="120000"/>
              </a:lnSpc>
              <a:buNone/>
            </a:pPr>
            <a:r>
              <a:rPr lang="en-US" sz="7200" dirty="0" smtClean="0"/>
              <a:t>4.   Oral </a:t>
            </a:r>
            <a:r>
              <a:rPr lang="en-US" sz="7200" dirty="0"/>
              <a:t>&amp; Listening proficiency in the target language </a:t>
            </a:r>
          </a:p>
          <a:p>
            <a:pPr>
              <a:lnSpc>
                <a:spcPct val="120000"/>
              </a:lnSpc>
              <a:buFont typeface="Wingdings" charset="2"/>
              <a:buChar char="Ø"/>
            </a:pPr>
            <a:r>
              <a:rPr lang="en-US" sz="7200" dirty="0"/>
              <a:t>Completion of a Reading Log- 10 </a:t>
            </a:r>
            <a:r>
              <a:rPr lang="en-US" sz="7200" dirty="0" smtClean="0"/>
              <a:t>books in English OR </a:t>
            </a:r>
            <a:r>
              <a:rPr lang="en-US" sz="7200" dirty="0" smtClean="0"/>
              <a:t>10 </a:t>
            </a:r>
            <a:r>
              <a:rPr lang="en-US" sz="7200" dirty="0" smtClean="0"/>
              <a:t>books in Spanish</a:t>
            </a:r>
            <a:endParaRPr lang="en-US" sz="7200" dirty="0" smtClean="0"/>
          </a:p>
          <a:p>
            <a:pPr>
              <a:lnSpc>
                <a:spcPct val="120000"/>
              </a:lnSpc>
              <a:buFont typeface="Wingdings" charset="2"/>
              <a:buChar char="Ø"/>
            </a:pPr>
            <a:r>
              <a:rPr lang="en-US" sz="7200" dirty="0" smtClean="0"/>
              <a:t>Documentation </a:t>
            </a:r>
            <a:r>
              <a:rPr lang="en-US" sz="7200" dirty="0"/>
              <a:t>of active use of the Spanish language – must register 5 hours</a:t>
            </a:r>
          </a:p>
          <a:p>
            <a:pPr>
              <a:lnSpc>
                <a:spcPct val="120000"/>
              </a:lnSpc>
              <a:buFont typeface="Wingdings" charset="2"/>
              <a:buChar char="Ø"/>
            </a:pPr>
            <a:r>
              <a:rPr lang="en-US" sz="7200" dirty="0"/>
              <a:t>Oral presentation on </a:t>
            </a:r>
            <a:r>
              <a:rPr lang="en-US" sz="7200" dirty="0" smtClean="0"/>
              <a:t>6</a:t>
            </a:r>
            <a:r>
              <a:rPr lang="en-US" sz="7200" baseline="30000" dirty="0" smtClean="0"/>
              <a:t>th</a:t>
            </a:r>
            <a:r>
              <a:rPr lang="en-US" sz="7200" dirty="0" smtClean="0"/>
              <a:t> grade </a:t>
            </a:r>
            <a:r>
              <a:rPr lang="en-US" sz="7200" dirty="0"/>
              <a:t>content in </a:t>
            </a:r>
            <a:r>
              <a:rPr lang="en-US" sz="7200" dirty="0" smtClean="0"/>
              <a:t>one language</a:t>
            </a:r>
            <a:endParaRPr lang="en-US" sz="7200" dirty="0"/>
          </a:p>
          <a:p>
            <a:pPr>
              <a:lnSpc>
                <a:spcPct val="120000"/>
              </a:lnSpc>
              <a:buFont typeface="Wingdings" charset="2"/>
              <a:buChar char="Ø"/>
            </a:pPr>
            <a:r>
              <a:rPr lang="en-US" sz="7200" dirty="0"/>
              <a:t>Response to literature essay written in </a:t>
            </a:r>
            <a:r>
              <a:rPr lang="en-US" sz="7200" dirty="0" smtClean="0"/>
              <a:t>one language</a:t>
            </a:r>
            <a:endParaRPr lang="en-US" sz="7200" dirty="0"/>
          </a:p>
          <a:p>
            <a:pPr marL="349250" lvl="1" indent="0">
              <a:buNone/>
            </a:pPr>
            <a:endParaRPr lang="en-US" sz="2400" dirty="0" smtClean="0"/>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5421019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8648</TotalTime>
  <Words>1320</Words>
  <Application>Microsoft Macintosh PowerPoint</Application>
  <PresentationFormat>On-screen Show (4:3)</PresentationFormat>
  <Paragraphs>136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Executive</vt:lpstr>
      <vt:lpstr>   “Pathways to Biliteracy” Awards</vt:lpstr>
      <vt:lpstr>A State Seal of Biliteracy</vt:lpstr>
      <vt:lpstr>A State Seal of Biliteracy</vt:lpstr>
      <vt:lpstr>Biliteracy Pathway Awards </vt:lpstr>
      <vt:lpstr>              OCEAA Recognition Levels Pathway Awards </vt:lpstr>
      <vt:lpstr>         Criteria and Assessment -3rd Grade </vt:lpstr>
      <vt:lpstr>         Criteria and Assessment -3rd Grade </vt:lpstr>
      <vt:lpstr>         Criteria and Assessment -6th Grade </vt:lpstr>
      <vt:lpstr>         Criteria and Assessment -6th Grade </vt:lpstr>
      <vt:lpstr>         Criteria and Assessment -8th Grade </vt:lpstr>
      <vt:lpstr>         Criteria and Assessment -8th Grade </vt:lpstr>
      <vt:lpstr>Timeline of Events</vt:lpstr>
      <vt:lpstr>Video</vt:lpstr>
      <vt:lpstr>PowerPoint Presentation</vt:lpstr>
      <vt:lpstr>PowerPoint Presentation</vt:lpstr>
      <vt:lpstr>PowerPoint Presentation</vt:lpstr>
      <vt:lpstr>High School</vt:lpstr>
      <vt:lpstr>¡Gracias por su tiempo! Thank you for your time!</vt:lpstr>
    </vt:vector>
  </TitlesOfParts>
  <Company>oceaa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Reconocimientos: “Rumbos hacia la bi-alfabetización”   “Pathways to Biliteracy” Awards</dc:title>
  <dc:creator>Claudia Sachs</dc:creator>
  <cp:lastModifiedBy>Claudia Sachs</cp:lastModifiedBy>
  <cp:revision>12</cp:revision>
  <dcterms:created xsi:type="dcterms:W3CDTF">2016-12-06T20:33:25Z</dcterms:created>
  <dcterms:modified xsi:type="dcterms:W3CDTF">2016-12-12T20:42:06Z</dcterms:modified>
</cp:coreProperties>
</file>